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9" r:id="rId7"/>
    <p:sldId id="271" r:id="rId8"/>
    <p:sldId id="270" r:id="rId9"/>
    <p:sldId id="274" r:id="rId10"/>
    <p:sldId id="273" r:id="rId11"/>
    <p:sldId id="275" r:id="rId12"/>
    <p:sldId id="260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B52399-1E0A-C41C-5128-3451437F3AF0}" v="774" dt="2025-11-11T18:18:31.284"/>
    <p1510:client id="{ED7D8E86-9A97-DC30-6175-895072239965}" v="188" dt="2025-11-11T17:28:35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8E3BD2-F3DA-409F-8C0C-CA71A9CE4A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C483D87-B82D-41C9-961B-08502130F2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overall purpose of this lab was to 3D print a pulley assembly. </a:t>
          </a:r>
        </a:p>
      </dgm:t>
    </dgm:pt>
    <dgm:pt modelId="{27CF70A8-5F0C-4B08-8C70-79C9694423D8}" type="parTrans" cxnId="{7A76154C-820B-495E-8D9A-5340E2DA9C47}">
      <dgm:prSet/>
      <dgm:spPr/>
      <dgm:t>
        <a:bodyPr/>
        <a:lstStyle/>
        <a:p>
          <a:endParaRPr lang="en-US"/>
        </a:p>
      </dgm:t>
    </dgm:pt>
    <dgm:pt modelId="{7A2E65F8-6BD5-44B9-9F4A-AB09BCD4296D}" type="sibTrans" cxnId="{7A76154C-820B-495E-8D9A-5340E2DA9C47}">
      <dgm:prSet/>
      <dgm:spPr/>
      <dgm:t>
        <a:bodyPr/>
        <a:lstStyle/>
        <a:p>
          <a:endParaRPr lang="en-US"/>
        </a:p>
      </dgm:t>
    </dgm:pt>
    <dgm:pt modelId="{336663D3-E014-4A31-985D-3FE379F1AB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assembly would be tested to discover the best </a:t>
          </a:r>
          <a:r>
            <a:rPr lang="en-US">
              <a:latin typeface="Aptos Display" panose="02110004020202020204"/>
            </a:rPr>
            <a:t>weight-to-load</a:t>
          </a:r>
          <a:r>
            <a:rPr lang="en-US"/>
            <a:t> ratio it could withstand. </a:t>
          </a:r>
        </a:p>
      </dgm:t>
    </dgm:pt>
    <dgm:pt modelId="{7F6AE199-B58C-4F5A-A5F1-9F42634D60C0}" type="parTrans" cxnId="{87E4BEF6-1194-458B-816E-30AE97AC9D4C}">
      <dgm:prSet/>
      <dgm:spPr/>
      <dgm:t>
        <a:bodyPr/>
        <a:lstStyle/>
        <a:p>
          <a:endParaRPr lang="en-US"/>
        </a:p>
      </dgm:t>
    </dgm:pt>
    <dgm:pt modelId="{85749D55-8F9F-428C-B8F9-490F5DF85438}" type="sibTrans" cxnId="{87E4BEF6-1194-458B-816E-30AE97AC9D4C}">
      <dgm:prSet/>
      <dgm:spPr/>
      <dgm:t>
        <a:bodyPr/>
        <a:lstStyle/>
        <a:p>
          <a:endParaRPr lang="en-US"/>
        </a:p>
      </dgm:t>
    </dgm:pt>
    <dgm:pt modelId="{31B8BAFB-CCDF-43E6-9482-D27EA281A1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lab’s main goal was for us students to be able to practice additive manufacturing and to work on our own design. </a:t>
          </a:r>
        </a:p>
      </dgm:t>
    </dgm:pt>
    <dgm:pt modelId="{BA550C00-44A9-44C6-8ABF-85BF2DDDB9A2}" type="parTrans" cxnId="{A66B38B1-F5AF-4BA1-B4A1-406D5EC1A862}">
      <dgm:prSet/>
      <dgm:spPr/>
      <dgm:t>
        <a:bodyPr/>
        <a:lstStyle/>
        <a:p>
          <a:endParaRPr lang="en-US"/>
        </a:p>
      </dgm:t>
    </dgm:pt>
    <dgm:pt modelId="{29FF33F1-A34C-46F3-960E-A67F999BC756}" type="sibTrans" cxnId="{A66B38B1-F5AF-4BA1-B4A1-406D5EC1A862}">
      <dgm:prSet/>
      <dgm:spPr/>
      <dgm:t>
        <a:bodyPr/>
        <a:lstStyle/>
        <a:p>
          <a:endParaRPr lang="en-US"/>
        </a:p>
      </dgm:t>
    </dgm:pt>
    <dgm:pt modelId="{083A67B5-CAF1-4F00-B28E-76544E9FCA20}" type="pres">
      <dgm:prSet presAssocID="{E28E3BD2-F3DA-409F-8C0C-CA71A9CE4A85}" presName="root" presStyleCnt="0">
        <dgm:presLayoutVars>
          <dgm:dir/>
          <dgm:resizeHandles val="exact"/>
        </dgm:presLayoutVars>
      </dgm:prSet>
      <dgm:spPr/>
    </dgm:pt>
    <dgm:pt modelId="{0E429893-6549-4086-84D0-DFBBAEE9D952}" type="pres">
      <dgm:prSet presAssocID="{FC483D87-B82D-41C9-961B-08502130F2A6}" presName="compNode" presStyleCnt="0"/>
      <dgm:spPr/>
    </dgm:pt>
    <dgm:pt modelId="{763D2A08-ACB0-4416-AC97-2B4CAA3D4B9D}" type="pres">
      <dgm:prSet presAssocID="{FC483D87-B82D-41C9-961B-08502130F2A6}" presName="bgRect" presStyleLbl="bgShp" presStyleIdx="0" presStyleCnt="3"/>
      <dgm:spPr/>
    </dgm:pt>
    <dgm:pt modelId="{1E9A607D-B281-407B-A02D-7C0F62984CAA}" type="pres">
      <dgm:prSet presAssocID="{FC483D87-B82D-41C9-961B-08502130F2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BB6896CC-2DE4-4D37-BB0E-EE8B4AD39308}" type="pres">
      <dgm:prSet presAssocID="{FC483D87-B82D-41C9-961B-08502130F2A6}" presName="spaceRect" presStyleCnt="0"/>
      <dgm:spPr/>
    </dgm:pt>
    <dgm:pt modelId="{8A02D81B-3CB9-406B-B737-D9C501301AB1}" type="pres">
      <dgm:prSet presAssocID="{FC483D87-B82D-41C9-961B-08502130F2A6}" presName="parTx" presStyleLbl="revTx" presStyleIdx="0" presStyleCnt="3">
        <dgm:presLayoutVars>
          <dgm:chMax val="0"/>
          <dgm:chPref val="0"/>
        </dgm:presLayoutVars>
      </dgm:prSet>
      <dgm:spPr/>
    </dgm:pt>
    <dgm:pt modelId="{E6AB5CBE-EC98-481B-B953-1FFF75D51D63}" type="pres">
      <dgm:prSet presAssocID="{7A2E65F8-6BD5-44B9-9F4A-AB09BCD4296D}" presName="sibTrans" presStyleCnt="0"/>
      <dgm:spPr/>
    </dgm:pt>
    <dgm:pt modelId="{C41992E0-1BFC-4888-AA8C-37C2D86BEC00}" type="pres">
      <dgm:prSet presAssocID="{336663D3-E014-4A31-985D-3FE379F1AB30}" presName="compNode" presStyleCnt="0"/>
      <dgm:spPr/>
    </dgm:pt>
    <dgm:pt modelId="{37C2B99D-4527-4FAA-AF05-615CE7CF5173}" type="pres">
      <dgm:prSet presAssocID="{336663D3-E014-4A31-985D-3FE379F1AB30}" presName="bgRect" presStyleLbl="bgShp" presStyleIdx="1" presStyleCnt="3"/>
      <dgm:spPr/>
    </dgm:pt>
    <dgm:pt modelId="{62151562-7622-4732-BAB8-3D5B51F24509}" type="pres">
      <dgm:prSet presAssocID="{336663D3-E014-4A31-985D-3FE379F1AB3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ights Uneven with solid fill"/>
        </a:ext>
      </dgm:extLst>
    </dgm:pt>
    <dgm:pt modelId="{55113C0A-062F-4B31-9FFB-7D8D262CF933}" type="pres">
      <dgm:prSet presAssocID="{336663D3-E014-4A31-985D-3FE379F1AB30}" presName="spaceRect" presStyleCnt="0"/>
      <dgm:spPr/>
    </dgm:pt>
    <dgm:pt modelId="{41C29E63-C1CA-45EA-AB3B-94E492802CA7}" type="pres">
      <dgm:prSet presAssocID="{336663D3-E014-4A31-985D-3FE379F1AB30}" presName="parTx" presStyleLbl="revTx" presStyleIdx="1" presStyleCnt="3">
        <dgm:presLayoutVars>
          <dgm:chMax val="0"/>
          <dgm:chPref val="0"/>
        </dgm:presLayoutVars>
      </dgm:prSet>
      <dgm:spPr/>
    </dgm:pt>
    <dgm:pt modelId="{C849D916-3F58-4EB0-903E-160BF0499E1A}" type="pres">
      <dgm:prSet presAssocID="{85749D55-8F9F-428C-B8F9-490F5DF85438}" presName="sibTrans" presStyleCnt="0"/>
      <dgm:spPr/>
    </dgm:pt>
    <dgm:pt modelId="{3D138304-DB67-45C6-BD3B-DA66912918DA}" type="pres">
      <dgm:prSet presAssocID="{31B8BAFB-CCDF-43E6-9482-D27EA281A1FA}" presName="compNode" presStyleCnt="0"/>
      <dgm:spPr/>
    </dgm:pt>
    <dgm:pt modelId="{3528DFCB-EB89-4BE4-950F-FCC9990498ED}" type="pres">
      <dgm:prSet presAssocID="{31B8BAFB-CCDF-43E6-9482-D27EA281A1FA}" presName="bgRect" presStyleLbl="bgShp" presStyleIdx="2" presStyleCnt="3"/>
      <dgm:spPr/>
    </dgm:pt>
    <dgm:pt modelId="{30EDE6E5-7F09-43C1-B666-D1919FE60C40}" type="pres">
      <dgm:prSet presAssocID="{31B8BAFB-CCDF-43E6-9482-D27EA281A1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print with solid fill"/>
        </a:ext>
      </dgm:extLst>
    </dgm:pt>
    <dgm:pt modelId="{F8B22845-D3FE-44B3-9663-A8F8D41FDC2B}" type="pres">
      <dgm:prSet presAssocID="{31B8BAFB-CCDF-43E6-9482-D27EA281A1FA}" presName="spaceRect" presStyleCnt="0"/>
      <dgm:spPr/>
    </dgm:pt>
    <dgm:pt modelId="{AE587202-AFEF-42CB-B0D2-95BB90D852B3}" type="pres">
      <dgm:prSet presAssocID="{31B8BAFB-CCDF-43E6-9482-D27EA281A1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D9BE5C-FE81-4F57-8306-F05D3D263EBE}" type="presOf" srcId="{31B8BAFB-CCDF-43E6-9482-D27EA281A1FA}" destId="{AE587202-AFEF-42CB-B0D2-95BB90D852B3}" srcOrd="0" destOrd="0" presId="urn:microsoft.com/office/officeart/2018/2/layout/IconVerticalSolidList"/>
    <dgm:cxn modelId="{82C62B42-4B30-43B0-B46D-4A6BE35FB8E0}" type="presOf" srcId="{336663D3-E014-4A31-985D-3FE379F1AB30}" destId="{41C29E63-C1CA-45EA-AB3B-94E492802CA7}" srcOrd="0" destOrd="0" presId="urn:microsoft.com/office/officeart/2018/2/layout/IconVerticalSolidList"/>
    <dgm:cxn modelId="{FBF91446-15FA-42FE-AD0F-B87B8FA45F76}" type="presOf" srcId="{FC483D87-B82D-41C9-961B-08502130F2A6}" destId="{8A02D81B-3CB9-406B-B737-D9C501301AB1}" srcOrd="0" destOrd="0" presId="urn:microsoft.com/office/officeart/2018/2/layout/IconVerticalSolidList"/>
    <dgm:cxn modelId="{E5A39267-7D19-4239-8A9F-C7982F462EB5}" type="presOf" srcId="{E28E3BD2-F3DA-409F-8C0C-CA71A9CE4A85}" destId="{083A67B5-CAF1-4F00-B28E-76544E9FCA20}" srcOrd="0" destOrd="0" presId="urn:microsoft.com/office/officeart/2018/2/layout/IconVerticalSolidList"/>
    <dgm:cxn modelId="{7A76154C-820B-495E-8D9A-5340E2DA9C47}" srcId="{E28E3BD2-F3DA-409F-8C0C-CA71A9CE4A85}" destId="{FC483D87-B82D-41C9-961B-08502130F2A6}" srcOrd="0" destOrd="0" parTransId="{27CF70A8-5F0C-4B08-8C70-79C9694423D8}" sibTransId="{7A2E65F8-6BD5-44B9-9F4A-AB09BCD4296D}"/>
    <dgm:cxn modelId="{A66B38B1-F5AF-4BA1-B4A1-406D5EC1A862}" srcId="{E28E3BD2-F3DA-409F-8C0C-CA71A9CE4A85}" destId="{31B8BAFB-CCDF-43E6-9482-D27EA281A1FA}" srcOrd="2" destOrd="0" parTransId="{BA550C00-44A9-44C6-8ABF-85BF2DDDB9A2}" sibTransId="{29FF33F1-A34C-46F3-960E-A67F999BC756}"/>
    <dgm:cxn modelId="{87E4BEF6-1194-458B-816E-30AE97AC9D4C}" srcId="{E28E3BD2-F3DA-409F-8C0C-CA71A9CE4A85}" destId="{336663D3-E014-4A31-985D-3FE379F1AB30}" srcOrd="1" destOrd="0" parTransId="{7F6AE199-B58C-4F5A-A5F1-9F42634D60C0}" sibTransId="{85749D55-8F9F-428C-B8F9-490F5DF85438}"/>
    <dgm:cxn modelId="{8A73ABF8-4B1D-484A-B0FE-7684BCF41A8C}" type="presParOf" srcId="{083A67B5-CAF1-4F00-B28E-76544E9FCA20}" destId="{0E429893-6549-4086-84D0-DFBBAEE9D952}" srcOrd="0" destOrd="0" presId="urn:microsoft.com/office/officeart/2018/2/layout/IconVerticalSolidList"/>
    <dgm:cxn modelId="{206373BF-15D1-460C-AF19-83041026451B}" type="presParOf" srcId="{0E429893-6549-4086-84D0-DFBBAEE9D952}" destId="{763D2A08-ACB0-4416-AC97-2B4CAA3D4B9D}" srcOrd="0" destOrd="0" presId="urn:microsoft.com/office/officeart/2018/2/layout/IconVerticalSolidList"/>
    <dgm:cxn modelId="{C5334730-DE17-4D2E-912D-6E830A7DC01B}" type="presParOf" srcId="{0E429893-6549-4086-84D0-DFBBAEE9D952}" destId="{1E9A607D-B281-407B-A02D-7C0F62984CAA}" srcOrd="1" destOrd="0" presId="urn:microsoft.com/office/officeart/2018/2/layout/IconVerticalSolidList"/>
    <dgm:cxn modelId="{4E41849C-F133-469A-9D46-5805B582DC0B}" type="presParOf" srcId="{0E429893-6549-4086-84D0-DFBBAEE9D952}" destId="{BB6896CC-2DE4-4D37-BB0E-EE8B4AD39308}" srcOrd="2" destOrd="0" presId="urn:microsoft.com/office/officeart/2018/2/layout/IconVerticalSolidList"/>
    <dgm:cxn modelId="{D06FAF2C-40FC-465C-9866-26F5898D9411}" type="presParOf" srcId="{0E429893-6549-4086-84D0-DFBBAEE9D952}" destId="{8A02D81B-3CB9-406B-B737-D9C501301AB1}" srcOrd="3" destOrd="0" presId="urn:microsoft.com/office/officeart/2018/2/layout/IconVerticalSolidList"/>
    <dgm:cxn modelId="{95E69102-54F9-4FDC-B8A9-3261C3A02235}" type="presParOf" srcId="{083A67B5-CAF1-4F00-B28E-76544E9FCA20}" destId="{E6AB5CBE-EC98-481B-B953-1FFF75D51D63}" srcOrd="1" destOrd="0" presId="urn:microsoft.com/office/officeart/2018/2/layout/IconVerticalSolidList"/>
    <dgm:cxn modelId="{00994A26-49D5-465A-8C32-9068DEAE217B}" type="presParOf" srcId="{083A67B5-CAF1-4F00-B28E-76544E9FCA20}" destId="{C41992E0-1BFC-4888-AA8C-37C2D86BEC00}" srcOrd="2" destOrd="0" presId="urn:microsoft.com/office/officeart/2018/2/layout/IconVerticalSolidList"/>
    <dgm:cxn modelId="{94FA5853-6449-4BEB-B846-1B489F512048}" type="presParOf" srcId="{C41992E0-1BFC-4888-AA8C-37C2D86BEC00}" destId="{37C2B99D-4527-4FAA-AF05-615CE7CF5173}" srcOrd="0" destOrd="0" presId="urn:microsoft.com/office/officeart/2018/2/layout/IconVerticalSolidList"/>
    <dgm:cxn modelId="{DC842966-C95E-414E-85A0-1C957CDD1FC7}" type="presParOf" srcId="{C41992E0-1BFC-4888-AA8C-37C2D86BEC00}" destId="{62151562-7622-4732-BAB8-3D5B51F24509}" srcOrd="1" destOrd="0" presId="urn:microsoft.com/office/officeart/2018/2/layout/IconVerticalSolidList"/>
    <dgm:cxn modelId="{BA3037E7-1093-46BB-8C59-7326C08E4576}" type="presParOf" srcId="{C41992E0-1BFC-4888-AA8C-37C2D86BEC00}" destId="{55113C0A-062F-4B31-9FFB-7D8D262CF933}" srcOrd="2" destOrd="0" presId="urn:microsoft.com/office/officeart/2018/2/layout/IconVerticalSolidList"/>
    <dgm:cxn modelId="{638530E2-6813-464B-AF7A-0C628D958D63}" type="presParOf" srcId="{C41992E0-1BFC-4888-AA8C-37C2D86BEC00}" destId="{41C29E63-C1CA-45EA-AB3B-94E492802CA7}" srcOrd="3" destOrd="0" presId="urn:microsoft.com/office/officeart/2018/2/layout/IconVerticalSolidList"/>
    <dgm:cxn modelId="{C8E971E0-B4CE-405A-900B-F8E7B68A8597}" type="presParOf" srcId="{083A67B5-CAF1-4F00-B28E-76544E9FCA20}" destId="{C849D916-3F58-4EB0-903E-160BF0499E1A}" srcOrd="3" destOrd="0" presId="urn:microsoft.com/office/officeart/2018/2/layout/IconVerticalSolidList"/>
    <dgm:cxn modelId="{1C0383F0-516B-4646-B4CE-9B6B64456DDD}" type="presParOf" srcId="{083A67B5-CAF1-4F00-B28E-76544E9FCA20}" destId="{3D138304-DB67-45C6-BD3B-DA66912918DA}" srcOrd="4" destOrd="0" presId="urn:microsoft.com/office/officeart/2018/2/layout/IconVerticalSolidList"/>
    <dgm:cxn modelId="{D3FEB4CF-C8EB-4687-80A6-8D106D5C6A20}" type="presParOf" srcId="{3D138304-DB67-45C6-BD3B-DA66912918DA}" destId="{3528DFCB-EB89-4BE4-950F-FCC9990498ED}" srcOrd="0" destOrd="0" presId="urn:microsoft.com/office/officeart/2018/2/layout/IconVerticalSolidList"/>
    <dgm:cxn modelId="{8556039D-3E49-46C1-A155-046872BBACDC}" type="presParOf" srcId="{3D138304-DB67-45C6-BD3B-DA66912918DA}" destId="{30EDE6E5-7F09-43C1-B666-D1919FE60C40}" srcOrd="1" destOrd="0" presId="urn:microsoft.com/office/officeart/2018/2/layout/IconVerticalSolidList"/>
    <dgm:cxn modelId="{11DA83E8-2552-47D3-84D8-53A440D4A33D}" type="presParOf" srcId="{3D138304-DB67-45C6-BD3B-DA66912918DA}" destId="{F8B22845-D3FE-44B3-9663-A8F8D41FDC2B}" srcOrd="2" destOrd="0" presId="urn:microsoft.com/office/officeart/2018/2/layout/IconVerticalSolidList"/>
    <dgm:cxn modelId="{3DBC3967-85BE-4C78-958A-3E95E1FF798F}" type="presParOf" srcId="{3D138304-DB67-45C6-BD3B-DA66912918DA}" destId="{AE587202-AFEF-42CB-B0D2-95BB90D852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BBBD7F-5FA2-43E8-8961-5FED73538A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499FBF1A-2B35-45DB-8750-8B29843F87B5}">
      <dgm:prSet/>
      <dgm:spPr/>
      <dgm:t>
        <a:bodyPr/>
        <a:lstStyle/>
        <a:p>
          <a:r>
            <a:rPr lang="en-US"/>
            <a:t>We were introduced to new machines and skills vital for any engineer in the workplace.</a:t>
          </a:r>
        </a:p>
      </dgm:t>
    </dgm:pt>
    <dgm:pt modelId="{23E4D06E-6E8C-4C36-ACE7-B9A1CE8C0881}" type="parTrans" cxnId="{844BFAB6-0DEB-41DB-B8E3-CE53C8E2F964}">
      <dgm:prSet/>
      <dgm:spPr/>
      <dgm:t>
        <a:bodyPr/>
        <a:lstStyle/>
        <a:p>
          <a:endParaRPr lang="en-US"/>
        </a:p>
      </dgm:t>
    </dgm:pt>
    <dgm:pt modelId="{5E918A1A-BA33-4495-B0B4-C004E664F562}" type="sibTrans" cxnId="{844BFAB6-0DEB-41DB-B8E3-CE53C8E2F964}">
      <dgm:prSet/>
      <dgm:spPr/>
      <dgm:t>
        <a:bodyPr/>
        <a:lstStyle/>
        <a:p>
          <a:endParaRPr lang="en-US"/>
        </a:p>
      </dgm:t>
    </dgm:pt>
    <dgm:pt modelId="{99BA88F5-0E03-4292-B1DD-A86E46C95AC0}">
      <dgm:prSet/>
      <dgm:spPr/>
      <dgm:t>
        <a:bodyPr/>
        <a:lstStyle/>
        <a:p>
          <a:r>
            <a:rPr lang="en-US"/>
            <a:t>We practiced using new software and machines that can help us learn about additive manufacturing. </a:t>
          </a:r>
        </a:p>
      </dgm:t>
    </dgm:pt>
    <dgm:pt modelId="{1AE2FE17-B6FF-4160-8611-F750AC54836C}" type="parTrans" cxnId="{D6BE3D12-B2EB-4F75-AABF-2D27B682EBBF}">
      <dgm:prSet/>
      <dgm:spPr/>
      <dgm:t>
        <a:bodyPr/>
        <a:lstStyle/>
        <a:p>
          <a:endParaRPr lang="en-US"/>
        </a:p>
      </dgm:t>
    </dgm:pt>
    <dgm:pt modelId="{A17B695A-5460-4ECA-B2F8-1AE1F869BA4E}" type="sibTrans" cxnId="{D6BE3D12-B2EB-4F75-AABF-2D27B682EBBF}">
      <dgm:prSet/>
      <dgm:spPr/>
      <dgm:t>
        <a:bodyPr/>
        <a:lstStyle/>
        <a:p>
          <a:endParaRPr lang="en-US"/>
        </a:p>
      </dgm:t>
    </dgm:pt>
    <dgm:pt modelId="{3503BF5B-8C12-46CA-A1A7-D7CA021F9812}">
      <dgm:prSet/>
      <dgm:spPr/>
      <dgm:t>
        <a:bodyPr/>
        <a:lstStyle/>
        <a:p>
          <a:r>
            <a:rPr lang="en-US"/>
            <a:t>We saw firsthand the importance of thinking through a process, where the design would be the weakest, and the best way to fix those weaknesses.</a:t>
          </a:r>
        </a:p>
      </dgm:t>
    </dgm:pt>
    <dgm:pt modelId="{F5F846E3-C3DB-4310-B6EC-3F039E9CCEA9}" type="parTrans" cxnId="{BA41D397-B484-41B3-A296-4AC5EF2B74B1}">
      <dgm:prSet/>
      <dgm:spPr/>
      <dgm:t>
        <a:bodyPr/>
        <a:lstStyle/>
        <a:p>
          <a:endParaRPr lang="en-US"/>
        </a:p>
      </dgm:t>
    </dgm:pt>
    <dgm:pt modelId="{D2EEC196-BD00-4E58-BDAA-D1FE4AFF70F3}" type="sibTrans" cxnId="{BA41D397-B484-41B3-A296-4AC5EF2B74B1}">
      <dgm:prSet/>
      <dgm:spPr/>
      <dgm:t>
        <a:bodyPr/>
        <a:lstStyle/>
        <a:p>
          <a:endParaRPr lang="en-US"/>
        </a:p>
      </dgm:t>
    </dgm:pt>
    <dgm:pt modelId="{98E4BACE-4E2B-42D9-9B92-17B345752AF8}" type="pres">
      <dgm:prSet presAssocID="{0FBBBD7F-5FA2-43E8-8961-5FED73538A48}" presName="root" presStyleCnt="0">
        <dgm:presLayoutVars>
          <dgm:dir/>
          <dgm:resizeHandles val="exact"/>
        </dgm:presLayoutVars>
      </dgm:prSet>
      <dgm:spPr/>
    </dgm:pt>
    <dgm:pt modelId="{51193CEE-F63A-4001-A2F5-4794CA92D976}" type="pres">
      <dgm:prSet presAssocID="{499FBF1A-2B35-45DB-8750-8B29843F87B5}" presName="compNode" presStyleCnt="0"/>
      <dgm:spPr/>
    </dgm:pt>
    <dgm:pt modelId="{C74CB9B0-4A6D-4375-A203-6B03D7456588}" type="pres">
      <dgm:prSet presAssocID="{499FBF1A-2B35-45DB-8750-8B29843F87B5}" presName="bgRect" presStyleLbl="bgShp" presStyleIdx="0" presStyleCnt="3"/>
      <dgm:spPr/>
    </dgm:pt>
    <dgm:pt modelId="{5EBE98C9-7A34-4945-8884-C329AE6BB36A}" type="pres">
      <dgm:prSet presAssocID="{499FBF1A-2B35-45DB-8750-8B29843F87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BF7D11BB-A770-41B4-863E-DB2A8A47E55C}" type="pres">
      <dgm:prSet presAssocID="{499FBF1A-2B35-45DB-8750-8B29843F87B5}" presName="spaceRect" presStyleCnt="0"/>
      <dgm:spPr/>
    </dgm:pt>
    <dgm:pt modelId="{16616851-91D6-4687-8F4E-8408DB212687}" type="pres">
      <dgm:prSet presAssocID="{499FBF1A-2B35-45DB-8750-8B29843F87B5}" presName="parTx" presStyleLbl="revTx" presStyleIdx="0" presStyleCnt="3">
        <dgm:presLayoutVars>
          <dgm:chMax val="0"/>
          <dgm:chPref val="0"/>
        </dgm:presLayoutVars>
      </dgm:prSet>
      <dgm:spPr/>
    </dgm:pt>
    <dgm:pt modelId="{AE46B39A-871C-4A7F-98F8-D7DEBC949E4E}" type="pres">
      <dgm:prSet presAssocID="{5E918A1A-BA33-4495-B0B4-C004E664F562}" presName="sibTrans" presStyleCnt="0"/>
      <dgm:spPr/>
    </dgm:pt>
    <dgm:pt modelId="{F006B515-D69A-4EEC-8173-C44B078444EA}" type="pres">
      <dgm:prSet presAssocID="{99BA88F5-0E03-4292-B1DD-A86E46C95AC0}" presName="compNode" presStyleCnt="0"/>
      <dgm:spPr/>
    </dgm:pt>
    <dgm:pt modelId="{37D69BC6-1C4C-47BB-AAB9-81D42DA0ACFA}" type="pres">
      <dgm:prSet presAssocID="{99BA88F5-0E03-4292-B1DD-A86E46C95AC0}" presName="bgRect" presStyleLbl="bgShp" presStyleIdx="1" presStyleCnt="3"/>
      <dgm:spPr/>
    </dgm:pt>
    <dgm:pt modelId="{3EB160AA-E4C4-410C-A500-7CC90AF34834}" type="pres">
      <dgm:prSet presAssocID="{99BA88F5-0E03-4292-B1DD-A86E46C95AC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3A427F2-E3A0-4308-8E6F-42053A699CB6}" type="pres">
      <dgm:prSet presAssocID="{99BA88F5-0E03-4292-B1DD-A86E46C95AC0}" presName="spaceRect" presStyleCnt="0"/>
      <dgm:spPr/>
    </dgm:pt>
    <dgm:pt modelId="{B23CCC48-EDF0-4934-BD5B-FDEF324F8625}" type="pres">
      <dgm:prSet presAssocID="{99BA88F5-0E03-4292-B1DD-A86E46C95AC0}" presName="parTx" presStyleLbl="revTx" presStyleIdx="1" presStyleCnt="3">
        <dgm:presLayoutVars>
          <dgm:chMax val="0"/>
          <dgm:chPref val="0"/>
        </dgm:presLayoutVars>
      </dgm:prSet>
      <dgm:spPr/>
    </dgm:pt>
    <dgm:pt modelId="{10853A05-97BF-40F1-BC3C-1D9363597A0C}" type="pres">
      <dgm:prSet presAssocID="{A17B695A-5460-4ECA-B2F8-1AE1F869BA4E}" presName="sibTrans" presStyleCnt="0"/>
      <dgm:spPr/>
    </dgm:pt>
    <dgm:pt modelId="{01E37A34-A02D-46C2-BC10-B2B095F300A1}" type="pres">
      <dgm:prSet presAssocID="{3503BF5B-8C12-46CA-A1A7-D7CA021F9812}" presName="compNode" presStyleCnt="0"/>
      <dgm:spPr/>
    </dgm:pt>
    <dgm:pt modelId="{B26DB333-CBA4-4851-AE1E-ED5C9A4C6BFC}" type="pres">
      <dgm:prSet presAssocID="{3503BF5B-8C12-46CA-A1A7-D7CA021F9812}" presName="bgRect" presStyleLbl="bgShp" presStyleIdx="2" presStyleCnt="3"/>
      <dgm:spPr/>
    </dgm:pt>
    <dgm:pt modelId="{FF0144F3-DCEA-4982-8409-B874769D8896}" type="pres">
      <dgm:prSet presAssocID="{3503BF5B-8C12-46CA-A1A7-D7CA021F98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DF3AB1CC-2DDD-4628-9F16-483CBC14C678}" type="pres">
      <dgm:prSet presAssocID="{3503BF5B-8C12-46CA-A1A7-D7CA021F9812}" presName="spaceRect" presStyleCnt="0"/>
      <dgm:spPr/>
    </dgm:pt>
    <dgm:pt modelId="{1D37F728-B235-43C5-BE22-6F3AE27B90F8}" type="pres">
      <dgm:prSet presAssocID="{3503BF5B-8C12-46CA-A1A7-D7CA021F981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6BE3D12-B2EB-4F75-AABF-2D27B682EBBF}" srcId="{0FBBBD7F-5FA2-43E8-8961-5FED73538A48}" destId="{99BA88F5-0E03-4292-B1DD-A86E46C95AC0}" srcOrd="1" destOrd="0" parTransId="{1AE2FE17-B6FF-4160-8611-F750AC54836C}" sibTransId="{A17B695A-5460-4ECA-B2F8-1AE1F869BA4E}"/>
    <dgm:cxn modelId="{299EB930-6872-43B0-B5D5-31E131EA903C}" type="presOf" srcId="{499FBF1A-2B35-45DB-8750-8B29843F87B5}" destId="{16616851-91D6-4687-8F4E-8408DB212687}" srcOrd="0" destOrd="0" presId="urn:microsoft.com/office/officeart/2018/2/layout/IconVerticalSolidList"/>
    <dgm:cxn modelId="{62385248-DF32-40CA-B5B6-C83128D13F74}" type="presOf" srcId="{3503BF5B-8C12-46CA-A1A7-D7CA021F9812}" destId="{1D37F728-B235-43C5-BE22-6F3AE27B90F8}" srcOrd="0" destOrd="0" presId="urn:microsoft.com/office/officeart/2018/2/layout/IconVerticalSolidList"/>
    <dgm:cxn modelId="{F0FBC152-0776-4442-8497-D49841C94A38}" type="presOf" srcId="{0FBBBD7F-5FA2-43E8-8961-5FED73538A48}" destId="{98E4BACE-4E2B-42D9-9B92-17B345752AF8}" srcOrd="0" destOrd="0" presId="urn:microsoft.com/office/officeart/2018/2/layout/IconVerticalSolidList"/>
    <dgm:cxn modelId="{BA41D397-B484-41B3-A296-4AC5EF2B74B1}" srcId="{0FBBBD7F-5FA2-43E8-8961-5FED73538A48}" destId="{3503BF5B-8C12-46CA-A1A7-D7CA021F9812}" srcOrd="2" destOrd="0" parTransId="{F5F846E3-C3DB-4310-B6EC-3F039E9CCEA9}" sibTransId="{D2EEC196-BD00-4E58-BDAA-D1FE4AFF70F3}"/>
    <dgm:cxn modelId="{844BFAB6-0DEB-41DB-B8E3-CE53C8E2F964}" srcId="{0FBBBD7F-5FA2-43E8-8961-5FED73538A48}" destId="{499FBF1A-2B35-45DB-8750-8B29843F87B5}" srcOrd="0" destOrd="0" parTransId="{23E4D06E-6E8C-4C36-ACE7-B9A1CE8C0881}" sibTransId="{5E918A1A-BA33-4495-B0B4-C004E664F562}"/>
    <dgm:cxn modelId="{02928CD2-7805-46EA-8B36-060B1BFA0566}" type="presOf" srcId="{99BA88F5-0E03-4292-B1DD-A86E46C95AC0}" destId="{B23CCC48-EDF0-4934-BD5B-FDEF324F8625}" srcOrd="0" destOrd="0" presId="urn:microsoft.com/office/officeart/2018/2/layout/IconVerticalSolidList"/>
    <dgm:cxn modelId="{8B1F9AB9-0102-44A2-A9E7-61BB6CC48C04}" type="presParOf" srcId="{98E4BACE-4E2B-42D9-9B92-17B345752AF8}" destId="{51193CEE-F63A-4001-A2F5-4794CA92D976}" srcOrd="0" destOrd="0" presId="urn:microsoft.com/office/officeart/2018/2/layout/IconVerticalSolidList"/>
    <dgm:cxn modelId="{36DE6205-4A1D-4EB9-A96D-BD4F34D61559}" type="presParOf" srcId="{51193CEE-F63A-4001-A2F5-4794CA92D976}" destId="{C74CB9B0-4A6D-4375-A203-6B03D7456588}" srcOrd="0" destOrd="0" presId="urn:microsoft.com/office/officeart/2018/2/layout/IconVerticalSolidList"/>
    <dgm:cxn modelId="{A809578B-668C-48AB-A0EC-AD8CD4F80927}" type="presParOf" srcId="{51193CEE-F63A-4001-A2F5-4794CA92D976}" destId="{5EBE98C9-7A34-4945-8884-C329AE6BB36A}" srcOrd="1" destOrd="0" presId="urn:microsoft.com/office/officeart/2018/2/layout/IconVerticalSolidList"/>
    <dgm:cxn modelId="{E2A4DE58-94F6-42BD-83C3-8291B5C35386}" type="presParOf" srcId="{51193CEE-F63A-4001-A2F5-4794CA92D976}" destId="{BF7D11BB-A770-41B4-863E-DB2A8A47E55C}" srcOrd="2" destOrd="0" presId="urn:microsoft.com/office/officeart/2018/2/layout/IconVerticalSolidList"/>
    <dgm:cxn modelId="{D578D498-D090-49B4-ABBC-C3C53506442C}" type="presParOf" srcId="{51193CEE-F63A-4001-A2F5-4794CA92D976}" destId="{16616851-91D6-4687-8F4E-8408DB212687}" srcOrd="3" destOrd="0" presId="urn:microsoft.com/office/officeart/2018/2/layout/IconVerticalSolidList"/>
    <dgm:cxn modelId="{5D129657-1EA7-4076-91EE-5A4F40E918C1}" type="presParOf" srcId="{98E4BACE-4E2B-42D9-9B92-17B345752AF8}" destId="{AE46B39A-871C-4A7F-98F8-D7DEBC949E4E}" srcOrd="1" destOrd="0" presId="urn:microsoft.com/office/officeart/2018/2/layout/IconVerticalSolidList"/>
    <dgm:cxn modelId="{5BF3E83E-1370-4327-AD27-7AC7DFE77B27}" type="presParOf" srcId="{98E4BACE-4E2B-42D9-9B92-17B345752AF8}" destId="{F006B515-D69A-4EEC-8173-C44B078444EA}" srcOrd="2" destOrd="0" presId="urn:microsoft.com/office/officeart/2018/2/layout/IconVerticalSolidList"/>
    <dgm:cxn modelId="{D57F8825-6BAB-4803-8781-3BB97621F3F2}" type="presParOf" srcId="{F006B515-D69A-4EEC-8173-C44B078444EA}" destId="{37D69BC6-1C4C-47BB-AAB9-81D42DA0ACFA}" srcOrd="0" destOrd="0" presId="urn:microsoft.com/office/officeart/2018/2/layout/IconVerticalSolidList"/>
    <dgm:cxn modelId="{0705F2AF-E33F-486F-93AC-1981042691B1}" type="presParOf" srcId="{F006B515-D69A-4EEC-8173-C44B078444EA}" destId="{3EB160AA-E4C4-410C-A500-7CC90AF34834}" srcOrd="1" destOrd="0" presId="urn:microsoft.com/office/officeart/2018/2/layout/IconVerticalSolidList"/>
    <dgm:cxn modelId="{7023EC2F-8E80-4B8A-BA1B-0C96D6016528}" type="presParOf" srcId="{F006B515-D69A-4EEC-8173-C44B078444EA}" destId="{93A427F2-E3A0-4308-8E6F-42053A699CB6}" srcOrd="2" destOrd="0" presId="urn:microsoft.com/office/officeart/2018/2/layout/IconVerticalSolidList"/>
    <dgm:cxn modelId="{A726B289-1FB0-4533-9C11-F04418AABCD0}" type="presParOf" srcId="{F006B515-D69A-4EEC-8173-C44B078444EA}" destId="{B23CCC48-EDF0-4934-BD5B-FDEF324F8625}" srcOrd="3" destOrd="0" presId="urn:microsoft.com/office/officeart/2018/2/layout/IconVerticalSolidList"/>
    <dgm:cxn modelId="{083DF147-362D-4E24-B37C-4593ECA7A69B}" type="presParOf" srcId="{98E4BACE-4E2B-42D9-9B92-17B345752AF8}" destId="{10853A05-97BF-40F1-BC3C-1D9363597A0C}" srcOrd="3" destOrd="0" presId="urn:microsoft.com/office/officeart/2018/2/layout/IconVerticalSolidList"/>
    <dgm:cxn modelId="{0A9CA30B-D555-436D-BBB0-FE38B162CB65}" type="presParOf" srcId="{98E4BACE-4E2B-42D9-9B92-17B345752AF8}" destId="{01E37A34-A02D-46C2-BC10-B2B095F300A1}" srcOrd="4" destOrd="0" presId="urn:microsoft.com/office/officeart/2018/2/layout/IconVerticalSolidList"/>
    <dgm:cxn modelId="{483DA16F-2B4D-48B1-8554-8A77AED201A5}" type="presParOf" srcId="{01E37A34-A02D-46C2-BC10-B2B095F300A1}" destId="{B26DB333-CBA4-4851-AE1E-ED5C9A4C6BFC}" srcOrd="0" destOrd="0" presId="urn:microsoft.com/office/officeart/2018/2/layout/IconVerticalSolidList"/>
    <dgm:cxn modelId="{AA83123D-34D8-4D0B-BE1D-4E88A22AFFA2}" type="presParOf" srcId="{01E37A34-A02D-46C2-BC10-B2B095F300A1}" destId="{FF0144F3-DCEA-4982-8409-B874769D8896}" srcOrd="1" destOrd="0" presId="urn:microsoft.com/office/officeart/2018/2/layout/IconVerticalSolidList"/>
    <dgm:cxn modelId="{F8A466E1-AE54-4B56-B881-6E3F682337F9}" type="presParOf" srcId="{01E37A34-A02D-46C2-BC10-B2B095F300A1}" destId="{DF3AB1CC-2DDD-4628-9F16-483CBC14C678}" srcOrd="2" destOrd="0" presId="urn:microsoft.com/office/officeart/2018/2/layout/IconVerticalSolidList"/>
    <dgm:cxn modelId="{B55E2270-F7ED-446C-B969-57137286958F}" type="presParOf" srcId="{01E37A34-A02D-46C2-BC10-B2B095F300A1}" destId="{1D37F728-B235-43C5-BE22-6F3AE27B90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D2A08-ACB0-4416-AC97-2B4CAA3D4B9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A607D-B281-407B-A02D-7C0F62984CA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2D81B-3CB9-406B-B737-D9C501301AB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overall purpose of this lab was to 3D print a pulley assembly. </a:t>
          </a:r>
        </a:p>
      </dsp:txBody>
      <dsp:txXfrm>
        <a:off x="1435590" y="531"/>
        <a:ext cx="9080009" cy="1242935"/>
      </dsp:txXfrm>
    </dsp:sp>
    <dsp:sp modelId="{37C2B99D-4527-4FAA-AF05-615CE7CF5173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51562-7622-4732-BAB8-3D5B51F24509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29E63-C1CA-45EA-AB3B-94E492802CA7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assembly would be tested to discover the best </a:t>
          </a:r>
          <a:r>
            <a:rPr lang="en-US" sz="2500" kern="1200">
              <a:latin typeface="Aptos Display" panose="02110004020202020204"/>
            </a:rPr>
            <a:t>weight-to-load</a:t>
          </a:r>
          <a:r>
            <a:rPr lang="en-US" sz="2500" kern="1200"/>
            <a:t> ratio it could withstand. </a:t>
          </a:r>
        </a:p>
      </dsp:txBody>
      <dsp:txXfrm>
        <a:off x="1435590" y="1554201"/>
        <a:ext cx="9080009" cy="1242935"/>
      </dsp:txXfrm>
    </dsp:sp>
    <dsp:sp modelId="{3528DFCB-EB89-4BE4-950F-FCC9990498E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DE6E5-7F09-43C1-B666-D1919FE60C4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87202-AFEF-42CB-B0D2-95BB90D852B3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lab’s main goal was for us students to be able to practice additive manufacturing and to work on our own design. 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CB9B0-4A6D-4375-A203-6B03D7456588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E98C9-7A34-4945-8884-C329AE6BB36A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16851-91D6-4687-8F4E-8408DB212687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were introduced to new machines and skills vital for any engineer in the workplace.</a:t>
          </a:r>
        </a:p>
      </dsp:txBody>
      <dsp:txXfrm>
        <a:off x="1816103" y="671"/>
        <a:ext cx="4447536" cy="1572384"/>
      </dsp:txXfrm>
    </dsp:sp>
    <dsp:sp modelId="{37D69BC6-1C4C-47BB-AAB9-81D42DA0ACFA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160AA-E4C4-410C-A500-7CC90AF34834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CCC48-EDF0-4934-BD5B-FDEF324F8625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practiced using new software and machines that can help us learn about additive manufacturing. </a:t>
          </a:r>
        </a:p>
      </dsp:txBody>
      <dsp:txXfrm>
        <a:off x="1816103" y="1966151"/>
        <a:ext cx="4447536" cy="1572384"/>
      </dsp:txXfrm>
    </dsp:sp>
    <dsp:sp modelId="{B26DB333-CBA4-4851-AE1E-ED5C9A4C6BFC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144F3-DCEA-4982-8409-B874769D8896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7F728-B235-43C5-BE22-6F3AE27B90F8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saw firsthand the importance of thinking through a process, where the design would be the weakest, and the best way to fix those weaknesses.</a:t>
          </a:r>
        </a:p>
      </dsp:txBody>
      <dsp:txXfrm>
        <a:off x="1816103" y="3931632"/>
        <a:ext cx="4447536" cy="157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F829-3936-EFF1-1945-92C46A1A0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354BC-CE71-8182-DAD8-DB413F0F2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4125-D207-90FD-CD05-EC74B948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5454A-CDA9-082F-9743-2A52DC4F5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7BD8-1A36-3F66-42B0-F4EC5A37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7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9819-A806-7291-D1A9-4B41C0E5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ADCF0-B398-71A6-7393-7885BE78C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75C32-DB52-CC89-8712-91290F5C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F5EAF-2525-782E-5E17-5D39FF3E3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28C77-9823-29A5-5B14-2CD12D26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9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978665-5B78-D187-E70D-BA57641AD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D72CE-06B1-AD6B-2511-722106C14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117F0-83E0-AA01-B9C0-B444BDDA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CBB60-548A-C561-1BD7-6491E04E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F84EB-C292-D02D-F864-EEAEA2FD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3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AB05D-A1C4-D180-A85D-A19EC84D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3C401-1D98-31B0-9022-36FFCA915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7979C-7438-38D3-9C02-0F1A2968D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37F4-0266-BE87-506B-8CBE6E26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CCEFB-26A6-2BE6-ED83-8CD751C2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0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9AFC-E391-EE7E-7550-7027D8CB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153BD-2603-0E72-F9EC-3C39BB2B4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10E32-1F60-8304-D195-A4D593E5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9A144-D553-D10C-6C7C-0638BB0ED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65D65-CB98-2D57-101C-BD69F81D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2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F8E9-33DB-34E3-6D34-B156479C8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E0578-3009-4EA3-008D-70852F1AD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6BDF-9BDB-B78C-2C0E-740981F13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1B758-5422-95B7-ACC8-EDFAEF1F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41731-AA41-61E0-D26B-016696FE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B2258-CCA9-6BB8-66E1-13169EC5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0939-34C2-60B4-F6C4-0E2E539D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B4B87-BA81-3AB4-93F7-8328CD035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CAAA4-B98D-B78E-0381-8EF817F88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E47D7-5A02-6D22-5C71-389645E12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9FB68-8539-93AE-4BCC-2244B1ADF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75F2E-B561-FC97-D7C8-C4E6C587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32938D-8A07-311D-95C5-46B8034CD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612068-4E62-9752-B22F-71243A74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9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7A4B-BBA2-F6C3-BFE0-7D83B29A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859B5-87F2-203D-6B9C-BE1FBEAC6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0FDE-3DBE-BB3D-6A66-70DCC494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8F319-26DE-450D-27BC-A4A3113F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1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300F8-A102-A471-DC95-D3A2866A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AF514-A102-44BE-398F-456801E0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78C76-53CE-8B75-D9CE-46BC911E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8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4D304-9F67-06E6-1FE6-4153EDFF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8AE3-BE6F-A84F-0AA7-C4E802F31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4B07F-6115-8554-B6B4-C0C671731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916F2-5629-A107-85E9-F4C29FB1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92261-F3AE-8BBC-0B7D-4E0D02BB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65003-1C8D-3D2A-5F77-FD5D4F79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3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3879-E90E-7874-57D0-FD4C2C66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F9DA9B-D15A-3850-854C-405247460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9B4B-E0C1-061B-316E-80F9E0DA9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24B0E-4EBD-BE8D-067F-82E6AC289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BF793-0DB3-C06D-F46A-1A4C35D0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1FABF-3D39-590A-213F-324AAD29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9E1DCD-F18D-052E-6BBE-C112C6404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E879E-8454-0388-A526-A9A42AD1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20273-B2AF-3027-3E3C-22C1E9145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CF2F5-1A2F-7740-A0D2-BDBA387906C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9F7E-DC16-D75F-9521-DEDFD7DBF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95A07-5AE8-FE08-5DDC-88D31F09E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32A432-4432-D643-B840-EC4B0229A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9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DC449-63D8-8054-D467-F6B8F98F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100" u="sng" kern="100">
                <a:solidFill>
                  <a:srgbClr val="FFFFFF"/>
                </a:solidFill>
                <a:effectLst/>
                <a:latin typeface="Times New Roman"/>
                <a:ea typeface="Calibri"/>
                <a:cs typeface="Times New Roman"/>
              </a:rPr>
              <a:t>Lab #2</a:t>
            </a:r>
            <a:r>
              <a:rPr lang="en-US" sz="4100" kern="100">
                <a:solidFill>
                  <a:srgbClr val="FFFFFF"/>
                </a:solidFill>
                <a:effectLst/>
                <a:latin typeface="Times New Roman"/>
                <a:ea typeface="Calibri"/>
                <a:cs typeface="Times New Roman"/>
              </a:rPr>
              <a:t> </a:t>
            </a:r>
            <a:br>
              <a:rPr lang="en-US" sz="41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100" kern="100">
                <a:solidFill>
                  <a:srgbClr val="FFFFFF"/>
                </a:solidFill>
                <a:effectLst/>
                <a:latin typeface="Times New Roman"/>
                <a:ea typeface="Calibri"/>
                <a:cs typeface="Times New Roman"/>
              </a:rPr>
              <a:t> </a:t>
            </a:r>
            <a:br>
              <a:rPr lang="en-US" sz="41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100" kern="100">
                <a:solidFill>
                  <a:srgbClr val="FFFFFF"/>
                </a:solidFill>
                <a:effectLst/>
                <a:latin typeface="Times New Roman"/>
                <a:ea typeface="Calibri"/>
                <a:cs typeface="Times New Roman"/>
              </a:rPr>
              <a:t>Pully</a:t>
            </a:r>
            <a:br>
              <a:rPr lang="en-US" sz="41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100" kern="100">
                <a:solidFill>
                  <a:srgbClr val="FFFFFF"/>
                </a:solidFill>
                <a:effectLst/>
                <a:latin typeface="Times New Roman"/>
                <a:ea typeface="Calibri"/>
                <a:cs typeface="Times New Roman"/>
              </a:rPr>
              <a:t> </a:t>
            </a:r>
            <a:br>
              <a:rPr lang="en-US" sz="4100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C560E-065F-82C5-22E2-5948730D4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Authors: Hannah Bishop and Justis Findley</a:t>
            </a:r>
            <a:endParaRPr lang="en-US" kern="1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90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A98105-1DBC-94E4-A7BE-B8E0C02D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64B5C-0BF9-77CB-A7CA-8304DF67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86" y="501594"/>
            <a:ext cx="4790364" cy="1668424"/>
          </a:xfrm>
        </p:spPr>
        <p:txBody>
          <a:bodyPr anchor="b">
            <a:normAutofit/>
          </a:bodyPr>
          <a:lstStyle/>
          <a:p>
            <a:r>
              <a:rPr lang="en-US" sz="40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0FE6-5836-A271-06A1-477BF59BD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2399857"/>
            <a:ext cx="4667553" cy="34257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The best version that was tested was the V10-Cf at 50% scale which achieved a ratio of 40.16 before failure.</a:t>
            </a:r>
          </a:p>
        </p:txBody>
      </p:sp>
      <p:pic>
        <p:nvPicPr>
          <p:cNvPr id="11" name="Picture 10" descr="A white object with holes&#10;&#10;AI-generated content may be incorrect.">
            <a:extLst>
              <a:ext uri="{FF2B5EF4-FFF2-40B4-BE49-F238E27FC236}">
                <a16:creationId xmlns:a16="http://schemas.microsoft.com/office/drawing/2014/main" id="{DBA09433-4DEE-D391-EDE0-FCEF9747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978" y="257763"/>
            <a:ext cx="2670313" cy="3814733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white wheel with a black line&#10;&#10;AI-generated content may be incorrect.">
            <a:extLst>
              <a:ext uri="{FF2B5EF4-FFF2-40B4-BE49-F238E27FC236}">
                <a16:creationId xmlns:a16="http://schemas.microsoft.com/office/drawing/2014/main" id="{7AA7E8D6-BEDB-DFEE-D58D-BB4DBB12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251" y="951114"/>
            <a:ext cx="1822464" cy="2429953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white rectangular object with a shadow&#10;&#10;AI-generated content may be incorrect.">
            <a:extLst>
              <a:ext uri="{FF2B5EF4-FFF2-40B4-BE49-F238E27FC236}">
                <a16:creationId xmlns:a16="http://schemas.microsoft.com/office/drawing/2014/main" id="{E4EBFC60-AA1D-EEB7-D0B9-0A3A901D1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830" y="3378868"/>
            <a:ext cx="2345767" cy="1002815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7A4838-AA3A-7181-DA31-F6D5A0E2E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E44D93B-DC77-AC01-FFA7-4BC3D6C79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5F9BE-7598-AB9F-DC97-39BE987EA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86" y="501594"/>
            <a:ext cx="4289049" cy="655767"/>
          </a:xfrm>
        </p:spPr>
        <p:txBody>
          <a:bodyPr anchor="b">
            <a:normAutofit/>
          </a:bodyPr>
          <a:lstStyle/>
          <a:p>
            <a:r>
              <a:rPr lang="en-US" sz="4000"/>
              <a:t>Print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CD192-490B-2147-6760-A00F7396E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40" y="946042"/>
            <a:ext cx="6101315" cy="54510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200" b="1">
              <a:latin typeface="Times New Roman"/>
              <a:cs typeface="Times New Roman"/>
            </a:endParaRP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The printer was set up to print with PLA.</a:t>
            </a: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The model was set up to print with 2 walls, 3 bottom layers, and 4 top layers with a rectilinear pattern. It also uses 20% gyroid infill.</a:t>
            </a: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Note all prints will use auto tree support with a threshold angle of 30 degrees.</a:t>
            </a: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The next printed version “V4” had 10 walls, 5 bottom layers, and 5 top layers with rectilinear pattern. It aloes uses 25% gyroid infill.</a:t>
            </a: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The next printed version “V5” had 6 walls, 6 bottom layers, and 6 top layers with concentric pattern. It aloes uses 20% gyroid infill.</a:t>
            </a: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All versions starting now used 0.6 mm nozzle.</a:t>
            </a: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The next printed version “V6” had 5 walls, 4 bottom layers, and 3 top layers with Hilbert Curve pattern. It aloes uses 20% gyroid infill.</a:t>
            </a: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The next printed version “V7” had 5 walls, 4 bottom layers, and 3 top layers with concentric pattern. It aloes uses 20% gyroid infill.</a:t>
            </a: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The next printed version “Housing V7.5” had 6 walls, 6 bottom layers, and 6 top layers with concentric pattern. It aloes uses 15% gyroid infill.</a:t>
            </a:r>
          </a:p>
          <a:p>
            <a:pPr>
              <a:buAutoNum type="arabicPeriod"/>
            </a:pPr>
            <a:r>
              <a:rPr lang="en-US" sz="1500">
                <a:latin typeface="Times New Roman"/>
                <a:cs typeface="Times New Roman"/>
              </a:rPr>
              <a:t>The Pully for “Housing V7.5” had 3 walls, 3 bottom layers, and 3 top layers with concentric pattern.</a:t>
            </a:r>
          </a:p>
          <a:p>
            <a:pPr>
              <a:buAutoNum type="arabicPeriod"/>
            </a:pPr>
            <a:endParaRPr lang="en-US" sz="1200">
              <a:latin typeface="Times New Roman"/>
              <a:cs typeface="Times New Roman"/>
            </a:endParaRPr>
          </a:p>
          <a:p>
            <a:pPr>
              <a:buAutoNum type="arabicPeriod"/>
            </a:pPr>
            <a:endParaRPr lang="en-US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399C1B-FDF5-6878-288D-E608E6FE8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D446A6-AB9D-3D9E-D85E-38BDE2EF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BE00D-E117-5E87-C0FB-3F1C4D1C0466}"/>
              </a:ext>
            </a:extLst>
          </p:cNvPr>
          <p:cNvSpPr txBox="1"/>
          <p:nvPr/>
        </p:nvSpPr>
        <p:spPr>
          <a:xfrm>
            <a:off x="5805238" y="431131"/>
            <a:ext cx="6386761" cy="6090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11. The Pin for “Housing V7.5” had 4 walls, 4 bottom layers, and 4 top layers with  concentric pattern. With a 20% gyroid infill.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12. The next printed version “Housing V8” had 6 walls, 6 bottom layers, and 6 top layers with concentric pattern. It aloes uses 15% gyroid infill.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13. The Pully for “Housing V8” had 3 walls, 3 bottom layers, and 3 top layers with concentric pattern.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14. The Pin for “Housing V8” had 4 walls, 4 bottom layers, and 4 top layers with concentric pattern. With a 20% gyroid infill.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15. New pin V3 were tested with settings 2 walls, 2 bottom layers, and 2 top layers with concentric pattern. One had 5% than 10% and 15% gyroid infill.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16. New pully V4 were tested with settings 2 walls, 2 bottom layers, and 2 top layers with concentric pattern. One had 5% and 10% gyroid infill.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17. The next printed version “V10” had 6 walls, 6 bottom layers, and 6 top layers with concentric pattern. It aloes uses 15% gyroid infill.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18. V10 was also tested at 10 walls, 10 bottom layers, and 10 top layers with concentric pattern.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19. Both V10 versions were also scaled down to 75% and 50%.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20. All V10 prints had tolerance issues when printed with PHAT-CF so new version “V10-CF” only had adjusted tolerances.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21. The next printed version “V10-CF” at 60% scale had 8 walls, 8 bottom layers, and 8 top layers with concentric pattern. It aloes uses 10% gyroid infill.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>
                <a:latin typeface="Times New Roman"/>
                <a:cs typeface="Times New Roman"/>
              </a:rPr>
              <a:t>22. The Pully for “V10-CF” had 4 walls, 4 bottom layers, and 4 top layers with concentric pattern and 15% gyroid infill.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3426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08C97-C45B-B910-43D9-946BE05E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Conclusion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82A76E-424C-863F-E0C5-A5EAB13E6C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487059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74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gital clock from a ceiling&#10;&#10;AI-generated content may be incorrect.">
            <a:extLst>
              <a:ext uri="{FF2B5EF4-FFF2-40B4-BE49-F238E27FC236}">
                <a16:creationId xmlns:a16="http://schemas.microsoft.com/office/drawing/2014/main" id="{F6BADF10-169A-19D2-2CEB-2A49772B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9" r="575" b="54781"/>
          <a:stretch>
            <a:fillRect/>
          </a:stretch>
        </p:blipFill>
        <p:spPr>
          <a:xfrm>
            <a:off x="5664572" y="-5008"/>
            <a:ext cx="2352484" cy="1941980"/>
          </a:xfrm>
          <a:prstGeom prst="rect">
            <a:avLst/>
          </a:prstGeom>
        </p:spPr>
      </p:pic>
      <p:pic>
        <p:nvPicPr>
          <p:cNvPr id="9" name="Picture 8" descr="A camera on the ceiling&#10;&#10;AI-generated content may be incorrect.">
            <a:extLst>
              <a:ext uri="{FF2B5EF4-FFF2-40B4-BE49-F238E27FC236}">
                <a16:creationId xmlns:a16="http://schemas.microsoft.com/office/drawing/2014/main" id="{97F8A09E-0F0F-4DDA-9F4A-E04F0652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3" t="9877" b="50000"/>
          <a:stretch>
            <a:fillRect/>
          </a:stretch>
        </p:blipFill>
        <p:spPr>
          <a:xfrm>
            <a:off x="874" y="3316"/>
            <a:ext cx="1889372" cy="1674638"/>
          </a:xfrm>
          <a:prstGeom prst="rect">
            <a:avLst/>
          </a:prstGeom>
        </p:spPr>
      </p:pic>
      <p:pic>
        <p:nvPicPr>
          <p:cNvPr id="10" name="Picture 9" descr="A hook with a digital display&#10;&#10;AI-generated content may be incorrect.">
            <a:extLst>
              <a:ext uri="{FF2B5EF4-FFF2-40B4-BE49-F238E27FC236}">
                <a16:creationId xmlns:a16="http://schemas.microsoft.com/office/drawing/2014/main" id="{A52B00B7-A195-DBE3-9EF4-4BD4A85D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" t="10230" r="-180" b="37852"/>
          <a:stretch>
            <a:fillRect/>
          </a:stretch>
        </p:blipFill>
        <p:spPr>
          <a:xfrm>
            <a:off x="3047052" y="-7055"/>
            <a:ext cx="1896256" cy="2301521"/>
          </a:xfrm>
          <a:prstGeom prst="rect">
            <a:avLst/>
          </a:prstGeom>
        </p:spPr>
      </p:pic>
      <p:pic>
        <p:nvPicPr>
          <p:cNvPr id="14" name="Picture 13" descr="A digital scale from a hook&#10;&#10;AI-generated content may be incorrect.">
            <a:extLst>
              <a:ext uri="{FF2B5EF4-FFF2-40B4-BE49-F238E27FC236}">
                <a16:creationId xmlns:a16="http://schemas.microsoft.com/office/drawing/2014/main" id="{2E4ED7F6-D6B5-8CD3-3239-0D00D9FE56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70" t="21267" r="-367" b="9367"/>
          <a:stretch>
            <a:fillRect/>
          </a:stretch>
        </p:blipFill>
        <p:spPr>
          <a:xfrm>
            <a:off x="-2594" y="3622539"/>
            <a:ext cx="2124808" cy="3232176"/>
          </a:xfrm>
          <a:prstGeom prst="rect">
            <a:avLst/>
          </a:prstGeom>
        </p:spPr>
      </p:pic>
      <p:pic>
        <p:nvPicPr>
          <p:cNvPr id="16" name="Picture 15" descr="A mechanical device with a hook attached to it&#10;&#10;AI-generated content may be incorrect.">
            <a:extLst>
              <a:ext uri="{FF2B5EF4-FFF2-40B4-BE49-F238E27FC236}">
                <a16:creationId xmlns:a16="http://schemas.microsoft.com/office/drawing/2014/main" id="{1BE2DB2E-27E9-1A1E-9BA7-6B302F0D001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43" t="16936" r="-1143" b="34123"/>
          <a:stretch>
            <a:fillRect/>
          </a:stretch>
        </p:blipFill>
        <p:spPr>
          <a:xfrm>
            <a:off x="5272742" y="3926517"/>
            <a:ext cx="2819747" cy="2972663"/>
          </a:xfrm>
          <a:prstGeom prst="rect">
            <a:avLst/>
          </a:prstGeom>
        </p:spPr>
      </p:pic>
      <p:pic>
        <p:nvPicPr>
          <p:cNvPr id="17" name="Picture 16" descr="A digital display from a hook&#10;&#10;AI-generated content may be incorrect.">
            <a:extLst>
              <a:ext uri="{FF2B5EF4-FFF2-40B4-BE49-F238E27FC236}">
                <a16:creationId xmlns:a16="http://schemas.microsoft.com/office/drawing/2014/main" id="{0C21B8D7-85EF-D8FE-A95D-505B527806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3916" r="389" b="26786"/>
          <a:stretch>
            <a:fillRect/>
          </a:stretch>
        </p:blipFill>
        <p:spPr>
          <a:xfrm>
            <a:off x="4407102" y="-3382"/>
            <a:ext cx="1742705" cy="2303176"/>
          </a:xfrm>
          <a:prstGeom prst="rect">
            <a:avLst/>
          </a:prstGeom>
        </p:spPr>
      </p:pic>
      <p:pic>
        <p:nvPicPr>
          <p:cNvPr id="18" name="Picture 17" descr="A digital clock from a crane&#10;&#10;AI-generated content may be incorrect.">
            <a:extLst>
              <a:ext uri="{FF2B5EF4-FFF2-40B4-BE49-F238E27FC236}">
                <a16:creationId xmlns:a16="http://schemas.microsoft.com/office/drawing/2014/main" id="{1FD19B45-218B-762B-6AE1-6FD2043875F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571" t="13940" r="391" b="29894"/>
          <a:stretch>
            <a:fillRect/>
          </a:stretch>
        </p:blipFill>
        <p:spPr>
          <a:xfrm>
            <a:off x="1354690" y="3182"/>
            <a:ext cx="1889253" cy="2289851"/>
          </a:xfrm>
          <a:prstGeom prst="rect">
            <a:avLst/>
          </a:prstGeom>
        </p:spPr>
      </p:pic>
      <p:pic>
        <p:nvPicPr>
          <p:cNvPr id="19" name="Picture 18" descr="A digital clock from a hook&#10;&#10;AI-generated content may be incorrect.">
            <a:extLst>
              <a:ext uri="{FF2B5EF4-FFF2-40B4-BE49-F238E27FC236}">
                <a16:creationId xmlns:a16="http://schemas.microsoft.com/office/drawing/2014/main" id="{1F60B3C6-2EBC-5395-3BEF-29A1B5434B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0222" b="30100"/>
          <a:stretch>
            <a:fillRect/>
          </a:stretch>
        </p:blipFill>
        <p:spPr>
          <a:xfrm>
            <a:off x="9838664" y="-2539"/>
            <a:ext cx="2357101" cy="2751318"/>
          </a:xfrm>
          <a:prstGeom prst="rect">
            <a:avLst/>
          </a:prstGeom>
        </p:spPr>
      </p:pic>
      <p:pic>
        <p:nvPicPr>
          <p:cNvPr id="20" name="Picture 19" descr="A close up of a device&#10;&#10;AI-generated content may be incorrect.">
            <a:extLst>
              <a:ext uri="{FF2B5EF4-FFF2-40B4-BE49-F238E27FC236}">
                <a16:creationId xmlns:a16="http://schemas.microsoft.com/office/drawing/2014/main" id="{5A9896B8-D332-17F6-C049-D205E0DC422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6999" b="24582"/>
          <a:stretch>
            <a:fillRect/>
          </a:stretch>
        </p:blipFill>
        <p:spPr>
          <a:xfrm>
            <a:off x="9234127" y="3719429"/>
            <a:ext cx="2960371" cy="3181817"/>
          </a:xfrm>
          <a:prstGeom prst="rect">
            <a:avLst/>
          </a:prstGeom>
        </p:spPr>
      </p:pic>
      <p:pic>
        <p:nvPicPr>
          <p:cNvPr id="21" name="Picture 20" descr="A device attached to a metal pole&#10;&#10;AI-generated content may be incorrect.">
            <a:extLst>
              <a:ext uri="{FF2B5EF4-FFF2-40B4-BE49-F238E27FC236}">
                <a16:creationId xmlns:a16="http://schemas.microsoft.com/office/drawing/2014/main" id="{149197D8-DE99-0D05-690C-42B14122304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9277" t="30055" r="12651" b="46995"/>
          <a:stretch>
            <a:fillRect/>
          </a:stretch>
        </p:blipFill>
        <p:spPr>
          <a:xfrm>
            <a:off x="5517281" y="2177184"/>
            <a:ext cx="2348368" cy="1740107"/>
          </a:xfrm>
          <a:prstGeom prst="rect">
            <a:avLst/>
          </a:prstGeom>
        </p:spPr>
      </p:pic>
      <p:pic>
        <p:nvPicPr>
          <p:cNvPr id="22" name="Picture 21" descr="A white drone flying over a shelf with tools&#10;&#10;AI-generated content may be incorrect.">
            <a:extLst>
              <a:ext uri="{FF2B5EF4-FFF2-40B4-BE49-F238E27FC236}">
                <a16:creationId xmlns:a16="http://schemas.microsoft.com/office/drawing/2014/main" id="{4F909E5F-9A61-F0AF-7152-82E94042E9C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9945" r="-507" b="47514"/>
          <a:stretch>
            <a:fillRect/>
          </a:stretch>
        </p:blipFill>
        <p:spPr>
          <a:xfrm>
            <a:off x="7794854" y="8061"/>
            <a:ext cx="2042309" cy="1939401"/>
          </a:xfrm>
          <a:prstGeom prst="rect">
            <a:avLst/>
          </a:prstGeom>
        </p:spPr>
      </p:pic>
      <p:pic>
        <p:nvPicPr>
          <p:cNvPr id="23" name="Picture 22" descr="A device with red lights and a cord attached to it&#10;&#10;AI-generated content may be incorrect.">
            <a:extLst>
              <a:ext uri="{FF2B5EF4-FFF2-40B4-BE49-F238E27FC236}">
                <a16:creationId xmlns:a16="http://schemas.microsoft.com/office/drawing/2014/main" id="{7FEAC214-1A7B-AF3D-3323-3E7BB2FFAD5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852" t="12594" r="4559" b="25516"/>
          <a:stretch>
            <a:fillRect/>
          </a:stretch>
        </p:blipFill>
        <p:spPr>
          <a:xfrm>
            <a:off x="7876215" y="3624945"/>
            <a:ext cx="2262024" cy="3274636"/>
          </a:xfrm>
          <a:prstGeom prst="rect">
            <a:avLst/>
          </a:prstGeom>
        </p:spPr>
      </p:pic>
      <p:pic>
        <p:nvPicPr>
          <p:cNvPr id="24" name="Picture 23" descr="A digital clock from a ceiling in a garage&#10;&#10;AI-generated content may be incorrect.">
            <a:extLst>
              <a:ext uri="{FF2B5EF4-FFF2-40B4-BE49-F238E27FC236}">
                <a16:creationId xmlns:a16="http://schemas.microsoft.com/office/drawing/2014/main" id="{1B13CDE2-4E40-E141-92A2-12C582966A6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6913" b="35804"/>
          <a:stretch>
            <a:fillRect/>
          </a:stretch>
        </p:blipFill>
        <p:spPr>
          <a:xfrm>
            <a:off x="2729714" y="3715836"/>
            <a:ext cx="2547992" cy="3145674"/>
          </a:xfrm>
          <a:prstGeom prst="rect">
            <a:avLst/>
          </a:prstGeom>
        </p:spPr>
      </p:pic>
      <p:pic>
        <p:nvPicPr>
          <p:cNvPr id="12" name="Picture 11" descr="A close-up of a crane hook&#10;&#10;AI-generated content may be incorrect.">
            <a:extLst>
              <a:ext uri="{FF2B5EF4-FFF2-40B4-BE49-F238E27FC236}">
                <a16:creationId xmlns:a16="http://schemas.microsoft.com/office/drawing/2014/main" id="{D8444024-1273-7494-F029-8A91D71060C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9667" r="-865" b="23393"/>
          <a:stretch>
            <a:fillRect/>
          </a:stretch>
        </p:blipFill>
        <p:spPr>
          <a:xfrm>
            <a:off x="1059721" y="3612050"/>
            <a:ext cx="2127283" cy="323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4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lastic clips on a table&#10;&#10;AI-generated content may be incorrect.">
            <a:extLst>
              <a:ext uri="{FF2B5EF4-FFF2-40B4-BE49-F238E27FC236}">
                <a16:creationId xmlns:a16="http://schemas.microsoft.com/office/drawing/2014/main" id="{3D49918B-FF10-35D8-638D-A08E6619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6" y="3900171"/>
            <a:ext cx="3999980" cy="2962581"/>
          </a:xfrm>
          <a:prstGeom prst="rect">
            <a:avLst/>
          </a:prstGeom>
        </p:spPr>
      </p:pic>
      <p:pic>
        <p:nvPicPr>
          <p:cNvPr id="5" name="Picture 4" descr="A computer screen with images on it&#10;&#10;AI-generated content may be incorrect.">
            <a:extLst>
              <a:ext uri="{FF2B5EF4-FFF2-40B4-BE49-F238E27FC236}">
                <a16:creationId xmlns:a16="http://schemas.microsoft.com/office/drawing/2014/main" id="{A80E2A81-80D8-0FAB-57DD-052C3763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26" y="-7375"/>
            <a:ext cx="5224492" cy="3910914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72BD155-E828-3791-949F-58FA6FF26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87969" y="867976"/>
            <a:ext cx="6885604" cy="514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4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F7B47-CC7B-2A65-CE87-97E30ABB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600"/>
              <a:t>Introduction</a:t>
            </a:r>
            <a:br>
              <a:rPr lang="en-US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6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CF6870C-6B62-023D-100F-46D4A6183C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3935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816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6B601-9465-E9D6-2276-72D40534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Equipment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9E96-624D-7CE7-D5C0-AEA8A1F03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latin typeface="Aptos"/>
                <a:cs typeface="Times New Roman"/>
              </a:rPr>
              <a:t>Inventor Software </a:t>
            </a:r>
          </a:p>
          <a:p>
            <a:r>
              <a:rPr lang="en-US" sz="2400">
                <a:latin typeface="Aptos"/>
                <a:cs typeface="Times New Roman"/>
              </a:rPr>
              <a:t>Fuson 360</a:t>
            </a:r>
          </a:p>
          <a:p>
            <a:r>
              <a:rPr lang="en-US" sz="2400">
                <a:latin typeface="Aptos"/>
                <a:cs typeface="Times New Roman"/>
              </a:rPr>
              <a:t>Bamboo lab studio</a:t>
            </a:r>
          </a:p>
          <a:p>
            <a:r>
              <a:rPr lang="en-US" sz="2400">
                <a:latin typeface="Aptos"/>
                <a:cs typeface="Times New Roman"/>
              </a:rPr>
              <a:t>Bamboo lab X-1 Carbon</a:t>
            </a:r>
          </a:p>
          <a:p>
            <a:r>
              <a:rPr lang="en-US" sz="2400">
                <a:latin typeface="Aptos"/>
                <a:cs typeface="Times New Roman"/>
              </a:rPr>
              <a:t>Crain Scale</a:t>
            </a:r>
          </a:p>
          <a:p>
            <a:r>
              <a:rPr lang="en-US" sz="2400">
                <a:latin typeface="Aptos"/>
                <a:cs typeface="Times New Roman"/>
              </a:rPr>
              <a:t>Rope</a:t>
            </a:r>
          </a:p>
          <a:p>
            <a:r>
              <a:rPr lang="en-US" sz="2400">
                <a:latin typeface="Aptos"/>
                <a:cs typeface="Times New Roman"/>
              </a:rPr>
              <a:t>Slow-motion Camera</a:t>
            </a:r>
          </a:p>
          <a:p>
            <a:pPr marL="0" indent="0">
              <a:buNone/>
            </a:pPr>
            <a:endParaRPr lang="en-US" sz="2400">
              <a:latin typeface="Aptos"/>
              <a:cs typeface="Times New Roman"/>
            </a:endParaRPr>
          </a:p>
          <a:p>
            <a:endParaRPr lang="en-US" sz="2400">
              <a:latin typeface="Apto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165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A5945-326E-54B3-7D45-59DD0294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09" y="502400"/>
            <a:ext cx="3367171" cy="1818064"/>
          </a:xfrm>
        </p:spPr>
        <p:txBody>
          <a:bodyPr>
            <a:normAutofit/>
          </a:bodyPr>
          <a:lstStyle/>
          <a:p>
            <a:pPr algn="ctr"/>
            <a:r>
              <a:rPr lang="en-US" sz="2800" b="1" kern="1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br>
              <a:rPr lang="en-US" sz="2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/>
          </a:p>
        </p:txBody>
      </p:sp>
      <p:pic>
        <p:nvPicPr>
          <p:cNvPr id="19" name="Picture 18" descr="A white stripe on a blue background&#10;&#10;AI-generated content may be incorrect.">
            <a:extLst>
              <a:ext uri="{FF2B5EF4-FFF2-40B4-BE49-F238E27FC236}">
                <a16:creationId xmlns:a16="http://schemas.microsoft.com/office/drawing/2014/main" id="{4594FB2E-26B6-719A-4CDE-B7F3BBBB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98" b="3725"/>
          <a:stretch>
            <a:fillRect/>
          </a:stretch>
        </p:blipFill>
        <p:spPr>
          <a:xfrm>
            <a:off x="4555236" y="6"/>
            <a:ext cx="7636763" cy="276272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5" name="Picture 24" descr="A white cube with a green square&#10;&#10;AI-generated content may be incorrect.">
            <a:extLst>
              <a:ext uri="{FF2B5EF4-FFF2-40B4-BE49-F238E27FC236}">
                <a16:creationId xmlns:a16="http://schemas.microsoft.com/office/drawing/2014/main" id="{6254DA18-02AF-52CC-D454-DEA6A1738A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8164"/>
          <a:stretch>
            <a:fillRect/>
          </a:stretch>
        </p:blipFill>
        <p:spPr>
          <a:xfrm>
            <a:off x="-1" y="2826737"/>
            <a:ext cx="4565779" cy="40312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2BE11-389C-B917-4C24-05C8D22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633" y="2913787"/>
            <a:ext cx="6674879" cy="44201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0">
                <a:effectLst/>
                <a:latin typeface="Times New Roman"/>
                <a:ea typeface="Calibri"/>
                <a:cs typeface="Times New Roman"/>
              </a:rPr>
              <a:t>The x-axis was used to start the 2-D sketch when designing the U-assembly. The basic shape was made on the X-plane and made to be shaped like a U. After finishing the 2-D shape, we moved to the 3-D space using the extrude. On top of the U-shape, a second 2-D sketch was started. A circle was added to fix the U shape. For the last 2D sketch, a smaller circle was cut through the object. Two more were added so that a pin could slide through the open space in the assembly. </a:t>
            </a:r>
            <a:endParaRPr lang="en-US" sz="2000" kern="100">
              <a:effectLst/>
              <a:latin typeface="Calibri"/>
              <a:ea typeface="Calibri"/>
              <a:cs typeface="Times New Roman"/>
            </a:endParaRPr>
          </a:p>
          <a:p>
            <a:r>
              <a:rPr lang="en-US" sz="2000" kern="0">
                <a:effectLst/>
                <a:latin typeface="Times New Roman"/>
                <a:ea typeface="Calibri"/>
                <a:cs typeface="Times New Roman"/>
              </a:rPr>
              <a:t>A pin was made by starting a 2D sketch, adding a hole, and cutting the material all the way through to fit a small pin through. A slightly bigger circle was added to the end. </a:t>
            </a:r>
            <a:endParaRPr lang="en-US" sz="2000" kern="100">
              <a:effectLst/>
              <a:latin typeface="Calibri"/>
              <a:ea typeface="Calibri"/>
              <a:cs typeface="Times New Roman"/>
            </a:endParaRPr>
          </a:p>
          <a:p>
            <a:endParaRPr lang="en-US" sz="1400" kern="0">
              <a:effectLst/>
              <a:latin typeface="Times New Roman"/>
              <a:ea typeface="Calibri"/>
              <a:cs typeface="Times New Roman"/>
            </a:endParaRPr>
          </a:p>
          <a:p>
            <a:endParaRPr lang="en-US" sz="14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4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70308118-4F80-F022-F288-CF24F09E6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290579" cy="5534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,Sans-Serif" panose="020B0604020202020204" pitchFamily="34" charset="0"/>
            </a:pPr>
            <a:r>
              <a:rPr lang="en-US" sz="2000">
                <a:latin typeface="Times New Roman"/>
                <a:cs typeface="Times New Roman"/>
              </a:rPr>
              <a:t>The wheel started with a circle and was then extended. A circle for the pin was added, cutting fully through the object. A circle was added halfway through the wheel and cut on both sides for a notch. 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en-US" sz="2000">
                <a:latin typeface="Times New Roman"/>
                <a:cs typeface="Times New Roman"/>
              </a:rPr>
              <a:t>The pulley assembly was made by placing the U-assembly and constraining the pinto the holes on the U-assembly. Then, the wheel was constrained to the pin by the middle hole. </a:t>
            </a:r>
            <a:endParaRPr lang="en-US" sz="2000"/>
          </a:p>
        </p:txBody>
      </p:sp>
      <p:pic>
        <p:nvPicPr>
          <p:cNvPr id="8" name="Picture 7" descr="A computer screen shot of a machine&#10;&#10;AI-generated content may be incorrect.">
            <a:extLst>
              <a:ext uri="{FF2B5EF4-FFF2-40B4-BE49-F238E27FC236}">
                <a16:creationId xmlns:a16="http://schemas.microsoft.com/office/drawing/2014/main" id="{416E29DA-F572-BDE1-1BFF-1F12CA43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70" b="-4"/>
          <a:stretch>
            <a:fillRect/>
          </a:stretch>
        </p:blipFill>
        <p:spPr>
          <a:xfrm>
            <a:off x="8629476" y="900555"/>
            <a:ext cx="2500352" cy="2381255"/>
          </a:xfrm>
          <a:prstGeom prst="rect">
            <a:avLst/>
          </a:prstGeom>
        </p:spPr>
      </p:pic>
      <p:pic>
        <p:nvPicPr>
          <p:cNvPr id="7" name="Picture 6" descr="A white and green circular object&#10;&#10;AI-generated content may be incorrect.">
            <a:extLst>
              <a:ext uri="{FF2B5EF4-FFF2-40B4-BE49-F238E27FC236}">
                <a16:creationId xmlns:a16="http://schemas.microsoft.com/office/drawing/2014/main" id="{904B9182-206F-7165-8E63-FD7E62F2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99" b="12483"/>
          <a:stretch>
            <a:fillRect/>
          </a:stretch>
        </p:blipFill>
        <p:spPr>
          <a:xfrm>
            <a:off x="8617764" y="3589863"/>
            <a:ext cx="2523775" cy="23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5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D46A4-4666-CD18-0CB2-41FD01BE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Procedure: Printing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F399E-FBE4-2FD0-A3DA-131B5D6FB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latin typeface="Calibri"/>
                <a:ea typeface="Calibri"/>
                <a:cs typeface="Calibri"/>
              </a:rPr>
              <a:t>Different versions (V4–V10) were printed with varying infill, walls, and layer settings. Adjustments included nozzle size (0.6 mm) and patterns like rectilinear, concentric, and Hilbert Curve. Scaling (50–75%) was tested to assess performance and tolerance.</a:t>
            </a: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8115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65B79-BD3C-25AF-05A1-78D264F6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09" y="502400"/>
            <a:ext cx="3367171" cy="1818064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FEA</a:t>
            </a:r>
          </a:p>
        </p:txBody>
      </p:sp>
      <p:pic>
        <p:nvPicPr>
          <p:cNvPr id="5" name="Picture 4" descr="A computer screen with blue drawing on it&#10;&#10;AI-generated content may be incorrect.">
            <a:extLst>
              <a:ext uri="{FF2B5EF4-FFF2-40B4-BE49-F238E27FC236}">
                <a16:creationId xmlns:a16="http://schemas.microsoft.com/office/drawing/2014/main" id="{86F7D01C-BFD7-03EF-DE8E-61C71B27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077" b="22688"/>
          <a:stretch>
            <a:fillRect/>
          </a:stretch>
        </p:blipFill>
        <p:spPr>
          <a:xfrm>
            <a:off x="4555236" y="6"/>
            <a:ext cx="7636763" cy="276272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7" name="Picture 6" descr="A computer monitor with a blueprint on it&#10;&#10;AI-generated content may be incorrect.">
            <a:extLst>
              <a:ext uri="{FF2B5EF4-FFF2-40B4-BE49-F238E27FC236}">
                <a16:creationId xmlns:a16="http://schemas.microsoft.com/office/drawing/2014/main" id="{012C1D34-8F84-A114-7762-AD572CF8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55" r="3" b="3"/>
          <a:stretch>
            <a:fillRect/>
          </a:stretch>
        </p:blipFill>
        <p:spPr>
          <a:xfrm>
            <a:off x="-1" y="2826737"/>
            <a:ext cx="4565779" cy="40312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B27F-7DEE-1AB5-B553-44C6F216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633" y="3455208"/>
            <a:ext cx="5742432" cy="23447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Several tests were done however when using Inventor, the final design showed minimum stress with a load of  1000 LB.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68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821C2-84C6-ACF8-1399-375D0404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387507" cy="590206"/>
          </a:xfrm>
        </p:spPr>
        <p:txBody>
          <a:bodyPr anchor="b">
            <a:normAutofit fontScale="90000"/>
          </a:bodyPr>
          <a:lstStyle/>
          <a:p>
            <a:r>
              <a:rPr lang="en-US" sz="40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FE194-E670-17BD-D40C-43EA99E5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" y="794147"/>
            <a:ext cx="6088847" cy="55999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None/>
            </a:pPr>
            <a:endParaRPr lang="en-US" sz="1600" b="1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The first modified version with a print time of 3 hours and 35 minutes weighed 22.7 grams and only healed ~50 LB and broke at the pin support for a ratio of 2.2.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V4 with a print time of 7 hours and 47 minutes weighed 78.6 grams and healed ~606 LB and broke at the top hole for a ratio of 7.7.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V5 with a print time of 6 hours and 23 minutes weighed 63.4 grams and healed ~608 LB and broke at the top hole for a ratio of 9.59.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V6 with a print time of 5 hours and 45 minutes weighed 51.9 grams and healed ~397 LB and broke at the pin support for a ratio of 7.65.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V7 with a print time of 4 hours and 41 minutes weighed 48.5 grams and healed ~382 LB and broke at the pin support for a ratio of 7.88.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V7.5 with a print time of 1 hours and 40 minutes weighed 57.3 grams and healed ~664 LB and broke at the pin for a ratio of 11.59.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,Sans-Serif"/>
              <a:buChar char="•"/>
            </a:pPr>
            <a:r>
              <a:rPr lang="en-US" sz="1600">
                <a:latin typeface="Times New Roman"/>
                <a:cs typeface="Times New Roman"/>
              </a:rPr>
              <a:t>V8 with a print time of 1 hours and 43 minutes weighed 57.6 grams and healed ~672 LB and broke at the pully for a ratio of 11.67.</a:t>
            </a:r>
            <a:endParaRPr lang="en-US" sz="1600"/>
          </a:p>
          <a:p>
            <a:pPr>
              <a:buFont typeface="Arial"/>
              <a:buChar char="•"/>
            </a:pPr>
            <a:endParaRPr lang="en-US" sz="13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3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rawing of a white object&#10;&#10;AI-generated content may be incorrect.">
            <a:extLst>
              <a:ext uri="{FF2B5EF4-FFF2-40B4-BE49-F238E27FC236}">
                <a16:creationId xmlns:a16="http://schemas.microsoft.com/office/drawing/2014/main" id="{4BB9FB35-540F-DDC9-DED7-F61BC4C43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03" y="506788"/>
            <a:ext cx="984027" cy="1566007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white object with a black border&#10;&#10;AI-generated content may be incorrect.">
            <a:extLst>
              <a:ext uri="{FF2B5EF4-FFF2-40B4-BE49-F238E27FC236}">
                <a16:creationId xmlns:a16="http://schemas.microsoft.com/office/drawing/2014/main" id="{76F28A0B-E0A0-2A57-77C0-7F275E44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8" y="2450648"/>
            <a:ext cx="923785" cy="308879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white wheel with black lines&#10;&#10;AI-generated content may be incorrect.">
            <a:extLst>
              <a:ext uri="{FF2B5EF4-FFF2-40B4-BE49-F238E27FC236}">
                <a16:creationId xmlns:a16="http://schemas.microsoft.com/office/drawing/2014/main" id="{36CDA68B-137E-DBCB-67BC-8392A0438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55" y="2200605"/>
            <a:ext cx="621406" cy="799118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886F2D-A472-F5F6-D63D-C587FA3ACF54}"/>
              </a:ext>
            </a:extLst>
          </p:cNvPr>
          <p:cNvSpPr txBox="1"/>
          <p:nvPr/>
        </p:nvSpPr>
        <p:spPr>
          <a:xfrm>
            <a:off x="5837823" y="73526"/>
            <a:ext cx="238985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>
                <a:latin typeface="Times New Roman"/>
                <a:cs typeface="Times New Roman"/>
              </a:rPr>
              <a:t>V1</a:t>
            </a:r>
          </a:p>
        </p:txBody>
      </p:sp>
      <p:pic>
        <p:nvPicPr>
          <p:cNvPr id="19" name="Picture 18" descr="A silver metal object with black lines&#10;&#10;AI-generated content may be incorrect.">
            <a:extLst>
              <a:ext uri="{FF2B5EF4-FFF2-40B4-BE49-F238E27FC236}">
                <a16:creationId xmlns:a16="http://schemas.microsoft.com/office/drawing/2014/main" id="{2E4AA6CF-5DA9-C5F5-79D0-661A58F6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78" y="559415"/>
            <a:ext cx="959596" cy="1399732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close-up of a wheel&#10;&#10;AI-generated content may be incorrect.">
            <a:extLst>
              <a:ext uri="{FF2B5EF4-FFF2-40B4-BE49-F238E27FC236}">
                <a16:creationId xmlns:a16="http://schemas.microsoft.com/office/drawing/2014/main" id="{F6165349-6C53-91A0-CA8C-6703DE1F4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135" y="931204"/>
            <a:ext cx="694163" cy="918101"/>
          </a:xfrm>
          <a:prstGeom prst="rect">
            <a:avLst/>
          </a:prstGeom>
          <a:ln>
            <a:noFill/>
          </a:ln>
        </p:spPr>
      </p:pic>
      <p:pic>
        <p:nvPicPr>
          <p:cNvPr id="24" name="Picture 23" descr="A long metal object with a shadow&#10;&#10;AI-generated content may be incorrect.">
            <a:extLst>
              <a:ext uri="{FF2B5EF4-FFF2-40B4-BE49-F238E27FC236}">
                <a16:creationId xmlns:a16="http://schemas.microsoft.com/office/drawing/2014/main" id="{717A9B4B-D0D7-CC21-A20B-B53578FC6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440" y="2066008"/>
            <a:ext cx="942798" cy="468874"/>
          </a:xfrm>
          <a:prstGeom prst="rect">
            <a:avLst/>
          </a:prstGeom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ED98F0-2BA3-C49D-6568-2932AFD5CA8D}"/>
              </a:ext>
            </a:extLst>
          </p:cNvPr>
          <p:cNvSpPr txBox="1"/>
          <p:nvPr/>
        </p:nvSpPr>
        <p:spPr>
          <a:xfrm>
            <a:off x="7980947" y="76032"/>
            <a:ext cx="90571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500"/>
              <a:t>V2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E853306-B500-DF4F-4055-693D9DF4859C}"/>
              </a:ext>
            </a:extLst>
          </p:cNvPr>
          <p:cNvSpPr txBox="1">
            <a:spLocks/>
          </p:cNvSpPr>
          <p:nvPr/>
        </p:nvSpPr>
        <p:spPr>
          <a:xfrm>
            <a:off x="10573751" y="-45955"/>
            <a:ext cx="1221206" cy="703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/>
              <a:t>V4</a:t>
            </a:r>
            <a:endParaRPr lang="en-US"/>
          </a:p>
        </p:txBody>
      </p:sp>
      <p:pic>
        <p:nvPicPr>
          <p:cNvPr id="33" name="Picture 32" descr="A white object with black lines&#10;&#10;AI-generated content may be incorrect.">
            <a:extLst>
              <a:ext uri="{FF2B5EF4-FFF2-40B4-BE49-F238E27FC236}">
                <a16:creationId xmlns:a16="http://schemas.microsoft.com/office/drawing/2014/main" id="{286726A1-4B17-84FE-F705-EC2E0A6C7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8051" y="626804"/>
            <a:ext cx="1120889" cy="1533706"/>
          </a:xfrm>
          <a:prstGeom prst="rect">
            <a:avLst/>
          </a:prstGeom>
          <a:ln>
            <a:noFill/>
          </a:ln>
        </p:spPr>
      </p:pic>
      <p:pic>
        <p:nvPicPr>
          <p:cNvPr id="37" name="Picture 36" descr="A white roll of paper&#10;&#10;AI-generated content may be incorrect.">
            <a:extLst>
              <a:ext uri="{FF2B5EF4-FFF2-40B4-BE49-F238E27FC236}">
                <a16:creationId xmlns:a16="http://schemas.microsoft.com/office/drawing/2014/main" id="{C05B6B11-EF8B-6C29-C998-075427EC4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7098" y="2298079"/>
            <a:ext cx="1474371" cy="540921"/>
          </a:xfrm>
          <a:prstGeom prst="rect">
            <a:avLst/>
          </a:prstGeom>
          <a:ln>
            <a:noFill/>
          </a:ln>
        </p:spPr>
      </p:pic>
      <p:pic>
        <p:nvPicPr>
          <p:cNvPr id="39" name="Picture 38" descr="A white tape with a hole&#10;&#10;AI-generated content may be incorrect.">
            <a:extLst>
              <a:ext uri="{FF2B5EF4-FFF2-40B4-BE49-F238E27FC236}">
                <a16:creationId xmlns:a16="http://schemas.microsoft.com/office/drawing/2014/main" id="{4E63737B-D8F8-FBEB-8F43-BDA939E45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6934" y="2149761"/>
            <a:ext cx="682793" cy="1045745"/>
          </a:xfrm>
          <a:prstGeom prst="rect">
            <a:avLst/>
          </a:prstGeom>
          <a:ln>
            <a:noFill/>
          </a:ln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340906AA-D9CD-68FF-A1BB-0DB33BBF976E}"/>
              </a:ext>
            </a:extLst>
          </p:cNvPr>
          <p:cNvSpPr/>
          <p:nvPr/>
        </p:nvSpPr>
        <p:spPr>
          <a:xfrm>
            <a:off x="7158789" y="1173078"/>
            <a:ext cx="701842" cy="3609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25BEAAB-FD11-0FC4-8C62-4A2B3FFC3559}"/>
              </a:ext>
            </a:extLst>
          </p:cNvPr>
          <p:cNvSpPr/>
          <p:nvPr/>
        </p:nvSpPr>
        <p:spPr>
          <a:xfrm>
            <a:off x="9615237" y="1153026"/>
            <a:ext cx="962526" cy="441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white object with black lines&#10;&#10;AI-generated content may be incorrect.">
            <a:extLst>
              <a:ext uri="{FF2B5EF4-FFF2-40B4-BE49-F238E27FC236}">
                <a16:creationId xmlns:a16="http://schemas.microsoft.com/office/drawing/2014/main" id="{13A8DCBB-427A-AA15-FF5A-B3152CA5C6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9107" y="3593271"/>
            <a:ext cx="1104976" cy="1882202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A white object with black lines&#10;&#10;AI-generated content may be incorrect.">
            <a:extLst>
              <a:ext uri="{FF2B5EF4-FFF2-40B4-BE49-F238E27FC236}">
                <a16:creationId xmlns:a16="http://schemas.microsoft.com/office/drawing/2014/main" id="{AE5BA0CA-D583-BBD1-5C26-9616E01924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5841" y="3546031"/>
            <a:ext cx="1380670" cy="1976685"/>
          </a:xfrm>
          <a:prstGeom prst="rect">
            <a:avLst/>
          </a:prstGeom>
          <a:ln>
            <a:noFill/>
          </a:ln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DF39BFC9-42E8-69C4-A0FC-9381F0DBF1B4}"/>
              </a:ext>
            </a:extLst>
          </p:cNvPr>
          <p:cNvSpPr txBox="1">
            <a:spLocks/>
          </p:cNvSpPr>
          <p:nvPr/>
        </p:nvSpPr>
        <p:spPr>
          <a:xfrm>
            <a:off x="6302541" y="3002045"/>
            <a:ext cx="1140995" cy="673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/>
              <a:t>V5</a:t>
            </a:r>
            <a:endParaRPr lang="en-US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05C6CC91-2A5F-4BDD-D4CB-294103EB7DAA}"/>
              </a:ext>
            </a:extLst>
          </p:cNvPr>
          <p:cNvSpPr txBox="1">
            <a:spLocks/>
          </p:cNvSpPr>
          <p:nvPr/>
        </p:nvSpPr>
        <p:spPr>
          <a:xfrm>
            <a:off x="7666119" y="2971966"/>
            <a:ext cx="1221206" cy="703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/>
              <a:t>V5.5</a:t>
            </a:r>
            <a:endParaRPr lang="en-US"/>
          </a:p>
        </p:txBody>
      </p:sp>
      <p:pic>
        <p:nvPicPr>
          <p:cNvPr id="59" name="Picture 58" descr="A white object with holes&#10;&#10;AI-generated content may be incorrect.">
            <a:extLst>
              <a:ext uri="{FF2B5EF4-FFF2-40B4-BE49-F238E27FC236}">
                <a16:creationId xmlns:a16="http://schemas.microsoft.com/office/drawing/2014/main" id="{73F717B9-1CBF-8881-F663-35913DD93F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4482" y="3629879"/>
            <a:ext cx="1121209" cy="1840979"/>
          </a:xfrm>
          <a:prstGeom prst="rect">
            <a:avLst/>
          </a:prstGeom>
          <a:ln>
            <a:noFill/>
          </a:ln>
        </p:spPr>
      </p:pic>
      <p:pic>
        <p:nvPicPr>
          <p:cNvPr id="61" name="Picture 60" descr="A white rectangular object with a shadow&#10;&#10;AI-generated content may be incorrect.">
            <a:extLst>
              <a:ext uri="{FF2B5EF4-FFF2-40B4-BE49-F238E27FC236}">
                <a16:creationId xmlns:a16="http://schemas.microsoft.com/office/drawing/2014/main" id="{1E4BE7FB-3334-8DE0-BDEF-17A598A29F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65347" y="5658805"/>
            <a:ext cx="1769648" cy="734582"/>
          </a:xfrm>
          <a:prstGeom prst="rect">
            <a:avLst/>
          </a:prstGeom>
          <a:ln>
            <a:noFill/>
          </a:ln>
        </p:spPr>
      </p:pic>
      <p:pic>
        <p:nvPicPr>
          <p:cNvPr id="63" name="Picture 62" descr="A white wheel with a black line&#10;&#10;AI-generated content may be incorrect.">
            <a:extLst>
              <a:ext uri="{FF2B5EF4-FFF2-40B4-BE49-F238E27FC236}">
                <a16:creationId xmlns:a16="http://schemas.microsoft.com/office/drawing/2014/main" id="{5A958481-3D9F-0078-0353-7A70718427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1062" y="5377145"/>
            <a:ext cx="710971" cy="1018067"/>
          </a:xfrm>
          <a:prstGeom prst="rect">
            <a:avLst/>
          </a:prstGeom>
          <a:ln>
            <a:noFill/>
          </a:ln>
        </p:spPr>
      </p:pic>
      <p:pic>
        <p:nvPicPr>
          <p:cNvPr id="65" name="Picture 64" descr="A white object with holes&#10;&#10;AI-generated content may be incorrect.">
            <a:extLst>
              <a:ext uri="{FF2B5EF4-FFF2-40B4-BE49-F238E27FC236}">
                <a16:creationId xmlns:a16="http://schemas.microsoft.com/office/drawing/2014/main" id="{4939C52B-CB01-19B1-545F-85D8A8D2AD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4251" y="3588305"/>
            <a:ext cx="1324079" cy="1887558"/>
          </a:xfrm>
          <a:prstGeom prst="rect">
            <a:avLst/>
          </a:prstGeom>
          <a:ln>
            <a:noFill/>
          </a:ln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C0FD8E1A-4348-08F5-0B5C-593AD51EA7F8}"/>
              </a:ext>
            </a:extLst>
          </p:cNvPr>
          <p:cNvSpPr txBox="1">
            <a:spLocks/>
          </p:cNvSpPr>
          <p:nvPr/>
        </p:nvSpPr>
        <p:spPr>
          <a:xfrm>
            <a:off x="9310434" y="3002044"/>
            <a:ext cx="1221206" cy="703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/>
              <a:t>V7</a:t>
            </a:r>
            <a:endParaRPr lang="en-US"/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E2467C74-9AD5-2718-8A1F-B9BA5B3CED6D}"/>
              </a:ext>
            </a:extLst>
          </p:cNvPr>
          <p:cNvSpPr txBox="1">
            <a:spLocks/>
          </p:cNvSpPr>
          <p:nvPr/>
        </p:nvSpPr>
        <p:spPr>
          <a:xfrm>
            <a:off x="10974802" y="2971965"/>
            <a:ext cx="1221206" cy="703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/>
              <a:t>V8</a:t>
            </a:r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73FB985A-1075-8254-49BE-07E82D5956DE}"/>
              </a:ext>
            </a:extLst>
          </p:cNvPr>
          <p:cNvSpPr/>
          <p:nvPr/>
        </p:nvSpPr>
        <p:spPr>
          <a:xfrm>
            <a:off x="7038473" y="3669631"/>
            <a:ext cx="561473" cy="310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37A19B3A-DA23-C84A-FA84-38BC188E9CF4}"/>
              </a:ext>
            </a:extLst>
          </p:cNvPr>
          <p:cNvSpPr/>
          <p:nvPr/>
        </p:nvSpPr>
        <p:spPr>
          <a:xfrm>
            <a:off x="8773026" y="3649579"/>
            <a:ext cx="641684" cy="3408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F43C5FE8-7671-750E-045C-F5DD5DD680D8}"/>
              </a:ext>
            </a:extLst>
          </p:cNvPr>
          <p:cNvSpPr/>
          <p:nvPr/>
        </p:nvSpPr>
        <p:spPr>
          <a:xfrm>
            <a:off x="10246894" y="3629526"/>
            <a:ext cx="741947" cy="3408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AD2D8D-FC3C-4360-2B93-56E80DD5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A8CD6-213A-F8AA-910A-10A695A9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8816007" cy="560127"/>
          </a:xfrm>
        </p:spPr>
        <p:txBody>
          <a:bodyPr anchor="b">
            <a:normAutofit fontScale="90000"/>
          </a:bodyPr>
          <a:lstStyle/>
          <a:p>
            <a:r>
              <a:rPr lang="en-US" sz="40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59CCF-451C-A77A-43BD-819B26B47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4" y="784121"/>
            <a:ext cx="6088848" cy="561001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endParaRPr lang="en-US" sz="1700" b="1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V10 weighed 56.4 grams and healed ~378 LB and broke at the pin support for a ratio of 6.7.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V10-CF weighed 52.6 grams and healed ~794 LB and broke at the pin support for a ratio of 15.1.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V10 (75%) weighed 28.8 grams and healed ~350 LB and did not break for a ratio of 12.15.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V10 (50%) weighed 9.9 grams and healed ~249 LB and broke at the pin support for a ratio of 25.15.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V10-CF (50%) weighed 10.6 grams and healed ~332 LB and broke at the pin support for a ratio of 31.32.</a:t>
            </a:r>
          </a:p>
          <a:p>
            <a:pPr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V10-CF (50%) weighed 9.71 grams and healed ~390 LB and broke at the top hole for a ratio of 40.16.</a:t>
            </a:r>
          </a:p>
          <a:p>
            <a:pPr marL="0" indent="0">
              <a:buNone/>
            </a:pPr>
            <a:endParaRPr lang="en-US" sz="17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object with holes&#10;&#10;AI-generated content may be incorrect.">
            <a:extLst>
              <a:ext uri="{FF2B5EF4-FFF2-40B4-BE49-F238E27FC236}">
                <a16:creationId xmlns:a16="http://schemas.microsoft.com/office/drawing/2014/main" id="{FD047317-4D52-6E7D-7386-D960598C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07" y="2119662"/>
            <a:ext cx="2972699" cy="423575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19BB5B-C012-7398-A820-98000CDDB75C}"/>
              </a:ext>
            </a:extLst>
          </p:cNvPr>
          <p:cNvSpPr txBox="1"/>
          <p:nvPr/>
        </p:nvSpPr>
        <p:spPr>
          <a:xfrm>
            <a:off x="7740315" y="972552"/>
            <a:ext cx="3860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V-10</a:t>
            </a:r>
          </a:p>
        </p:txBody>
      </p:sp>
    </p:spTree>
    <p:extLst>
      <p:ext uri="{BB962C8B-B14F-4D97-AF65-F5344CB8AC3E}">
        <p14:creationId xmlns:p14="http://schemas.microsoft.com/office/powerpoint/2010/main" val="228928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Lab #2    Pully   </vt:lpstr>
      <vt:lpstr>Introduction </vt:lpstr>
      <vt:lpstr>Equipment </vt:lpstr>
      <vt:lpstr>Design </vt:lpstr>
      <vt:lpstr>PowerPoint Presentation</vt:lpstr>
      <vt:lpstr>Procedure: Printing</vt:lpstr>
      <vt:lpstr>FEA</vt:lpstr>
      <vt:lpstr>Data</vt:lpstr>
      <vt:lpstr>Data</vt:lpstr>
      <vt:lpstr>Data</vt:lpstr>
      <vt:lpstr>Print Settings</vt:lpstr>
      <vt:lpstr>Conclusion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Bishop, Hannah</dc:creator>
  <cp:revision>2</cp:revision>
  <dcterms:created xsi:type="dcterms:W3CDTF">2025-10-30T17:27:28Z</dcterms:created>
  <dcterms:modified xsi:type="dcterms:W3CDTF">2025-11-16T16:21:43Z</dcterms:modified>
</cp:coreProperties>
</file>